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2" r:id="rId3"/>
    <p:sldId id="256" r:id="rId4"/>
    <p:sldId id="261" r:id="rId5"/>
    <p:sldId id="260" r:id="rId6"/>
    <p:sldId id="263" r:id="rId7"/>
    <p:sldId id="265" r:id="rId8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77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53685;&#54633;%20&#47928;&#49436;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&#53685;&#54633;%20&#47928;&#49436;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ko-KR" sz="1600" dirty="0"/>
              <a:t>2021</a:t>
            </a:r>
            <a:r>
              <a:rPr lang="ko-KR" altLang="en-US" sz="1600" dirty="0"/>
              <a:t>년 세입</a:t>
            </a:r>
            <a:endParaRPr lang="en-US" altLang="ko-KR" sz="16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A015-4B7B-BFDF-2068A6FA285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A015-4B7B-BFDF-2068A6FA285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A015-4B7B-BFDF-2068A6FA285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A015-4B7B-BFDF-2068A6FA2857}"/>
              </c:ext>
            </c:extLst>
          </c:dPt>
          <c:dLbls>
            <c:dLbl>
              <c:idx val="0"/>
              <c:layout>
                <c:manualLayout>
                  <c:x val="0.10462070289994238"/>
                  <c:y val="4.681136980179635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56D96C0-D5D3-46A0-BA30-F964F433B562}" type="CATEGORYNAME">
                      <a:rPr lang="ko-KR" altLang="en-US">
                        <a:solidFill>
                          <a:schemeClr val="accent1">
                            <a:lumMod val="75000"/>
                          </a:schemeClr>
                        </a:solidFill>
                      </a:rPr>
                      <a:pPr>
                        <a:defRPr/>
                      </a:pPr>
                      <a:t>[범주 이름]</a:t>
                    </a:fld>
                    <a:endParaRPr lang="ko-KR" altLang="en-US">
                      <a:solidFill>
                        <a:schemeClr val="accent1">
                          <a:lumMod val="75000"/>
                        </a:schemeClr>
                      </a:solidFill>
                    </a:endParaRPr>
                  </a:p>
                  <a:p>
                    <a:pPr>
                      <a:defRPr/>
                    </a:pPr>
                    <a:r>
                      <a:rPr lang="ko-KR" altLang="en-US">
                        <a:solidFill>
                          <a:schemeClr val="accent1">
                            <a:lumMod val="75000"/>
                          </a:schemeClr>
                        </a:solidFill>
                      </a:rPr>
                      <a:t> </a:t>
                    </a:r>
                    <a:r>
                      <a:rPr lang="en-US" altLang="ko-KR">
                        <a:solidFill>
                          <a:schemeClr val="accent1">
                            <a:lumMod val="75000"/>
                          </a:schemeClr>
                        </a:solidFill>
                      </a:rPr>
                      <a:t>4%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A015-4B7B-BFDF-2068A6FA2857}"/>
                </c:ext>
              </c:extLst>
            </c:dLbl>
            <c:dLbl>
              <c:idx val="1"/>
              <c:layout>
                <c:manualLayout>
                  <c:x val="6.7218339413464362E-2"/>
                  <c:y val="4.496527084747115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794215376230039"/>
                      <c:h val="0.2103275983660000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A015-4B7B-BFDF-2068A6FA2857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5-A015-4B7B-BFDF-2068A6FA2857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7-A015-4B7B-BFDF-2068A6FA2857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Sheet1!$I$5:$I$8</c:f>
              <c:strCache>
                <c:ptCount val="4"/>
                <c:pt idx="0">
                  <c:v>일반후원금</c:v>
                </c:pt>
                <c:pt idx="1">
                  <c:v>해피빈후원금</c:v>
                </c:pt>
                <c:pt idx="2">
                  <c:v>KCP후원금</c:v>
                </c:pt>
                <c:pt idx="3">
                  <c:v>정기후원회비</c:v>
                </c:pt>
              </c:strCache>
            </c:strRef>
          </c:cat>
          <c:val>
            <c:numRef>
              <c:f>Sheet1!$J$5:$J$8</c:f>
              <c:numCache>
                <c:formatCode>#,##0</c:formatCode>
                <c:ptCount val="4"/>
                <c:pt idx="0">
                  <c:v>13255870</c:v>
                </c:pt>
                <c:pt idx="1">
                  <c:v>211254700</c:v>
                </c:pt>
                <c:pt idx="2">
                  <c:v>21872754</c:v>
                </c:pt>
                <c:pt idx="3">
                  <c:v>115204980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015-4B7B-BFDF-2068A6FA2857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ko-KR" dirty="0"/>
              <a:t>2021</a:t>
            </a:r>
            <a:r>
              <a:rPr lang="ko-KR" altLang="en-US" dirty="0"/>
              <a:t>년 지출</a:t>
            </a:r>
            <a:endParaRPr lang="en-US" altLang="ko-KR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0.25138888888888888"/>
          <c:y val="0.11805555555555555"/>
          <c:w val="0.46388888888888891"/>
          <c:h val="0.77314814814814814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3255-47E2-A732-A8EB134B6F3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3255-47E2-A732-A8EB134B6F3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3255-47E2-A732-A8EB134B6F3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3255-47E2-A732-A8EB134B6F34}"/>
              </c:ext>
            </c:extLst>
          </c:dPt>
          <c:dLbls>
            <c:dLbl>
              <c:idx val="0"/>
              <c:layout>
                <c:manualLayout>
                  <c:x val="4.1666666666666664E-2"/>
                  <c:y val="8.333333333333332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255-47E2-A732-A8EB134B6F34}"/>
                </c:ext>
              </c:extLst>
            </c:dLbl>
            <c:dLbl>
              <c:idx val="1"/>
              <c:layout>
                <c:manualLayout>
                  <c:x val="1.3888888888888788E-2"/>
                  <c:y val="-7.275048233154282E-1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255-47E2-A732-A8EB134B6F34}"/>
                </c:ext>
              </c:extLst>
            </c:dLbl>
            <c:dLbl>
              <c:idx val="2"/>
              <c:layout>
                <c:manualLayout>
                  <c:x val="-5.5555555555556572E-3"/>
                  <c:y val="2.777777777777777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255-47E2-A732-A8EB134B6F34}"/>
                </c:ext>
              </c:extLst>
            </c:dLbl>
            <c:dLbl>
              <c:idx val="3"/>
              <c:layout>
                <c:manualLayout>
                  <c:x val="-2.7777777777777779E-3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255-47E2-A732-A8EB134B6F34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Sheet1!$I$10:$I$13</c:f>
              <c:strCache>
                <c:ptCount val="4"/>
                <c:pt idx="0">
                  <c:v>인건비</c:v>
                </c:pt>
                <c:pt idx="1">
                  <c:v>임대관리비</c:v>
                </c:pt>
                <c:pt idx="2">
                  <c:v>운영관리비</c:v>
                </c:pt>
                <c:pt idx="3">
                  <c:v>목적사업</c:v>
                </c:pt>
              </c:strCache>
            </c:strRef>
          </c:cat>
          <c:val>
            <c:numRef>
              <c:f>Sheet1!$J$10:$J$13</c:f>
              <c:numCache>
                <c:formatCode>#,##0</c:formatCode>
                <c:ptCount val="4"/>
                <c:pt idx="0">
                  <c:v>72780520</c:v>
                </c:pt>
                <c:pt idx="1">
                  <c:v>32872914</c:v>
                </c:pt>
                <c:pt idx="2">
                  <c:v>40146934</c:v>
                </c:pt>
                <c:pt idx="3">
                  <c:v>179238526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255-47E2-A732-A8EB134B6F34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6CBA-7561-4041-8DE2-0A7A00C0D798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000F-EC18-40CD-A7D6-F69D249EE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0245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6CBA-7561-4041-8DE2-0A7A00C0D798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000F-EC18-40CD-A7D6-F69D249EE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1423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6CBA-7561-4041-8DE2-0A7A00C0D798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000F-EC18-40CD-A7D6-F69D249EE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3081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6CBA-7561-4041-8DE2-0A7A00C0D798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000F-EC18-40CD-A7D6-F69D249EE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1000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6CBA-7561-4041-8DE2-0A7A00C0D798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000F-EC18-40CD-A7D6-F69D249EE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4800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6CBA-7561-4041-8DE2-0A7A00C0D798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000F-EC18-40CD-A7D6-F69D249EE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4436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6CBA-7561-4041-8DE2-0A7A00C0D798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000F-EC18-40CD-A7D6-F69D249EE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5462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6CBA-7561-4041-8DE2-0A7A00C0D798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000F-EC18-40CD-A7D6-F69D249EE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672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6CBA-7561-4041-8DE2-0A7A00C0D798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000F-EC18-40CD-A7D6-F69D249EE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3539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6CBA-7561-4041-8DE2-0A7A00C0D798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000F-EC18-40CD-A7D6-F69D249EE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6144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6CBA-7561-4041-8DE2-0A7A00C0D798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0000F-EC18-40CD-A7D6-F69D249EE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98882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8" indent="0" algn="ctr">
              <a:buNone/>
              <a:defRPr sz="1500"/>
            </a:lvl2pPr>
            <a:lvl3pPr marL="685796" indent="0" algn="ctr">
              <a:buNone/>
              <a:defRPr sz="1350"/>
            </a:lvl3pPr>
            <a:lvl4pPr marL="1028694" indent="0" algn="ctr">
              <a:buNone/>
              <a:defRPr sz="1200"/>
            </a:lvl4pPr>
            <a:lvl5pPr marL="1371592" indent="0" algn="ctr">
              <a:buNone/>
              <a:defRPr sz="1200"/>
            </a:lvl5pPr>
            <a:lvl6pPr marL="1714490" indent="0" algn="ctr">
              <a:buNone/>
              <a:defRPr sz="1200"/>
            </a:lvl6pPr>
            <a:lvl7pPr marL="2057388" indent="0" algn="ctr">
              <a:buNone/>
              <a:defRPr sz="1200"/>
            </a:lvl7pPr>
            <a:lvl8pPr marL="2400286" indent="0" algn="ctr">
              <a:buNone/>
              <a:defRPr sz="1200"/>
            </a:lvl8pPr>
            <a:lvl9pPr marL="2743184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6F26-8BE2-4F4C-904D-788A932987EB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01FA-200F-4E93-B55F-A7CD02E8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60782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6F26-8BE2-4F4C-904D-788A932987EB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01FA-200F-4E93-B55F-A7CD02E8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4491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8" y="2469625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8" y="6629226"/>
            <a:ext cx="5915025" cy="2166938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89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96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69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9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9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8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8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8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6F26-8BE2-4F4C-904D-788A932987EB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01FA-200F-4E93-B55F-A7CD02E8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9001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6F26-8BE2-4F4C-904D-788A932987EB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01FA-200F-4E93-B55F-A7CD02E8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73851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3" y="527406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8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8" indent="0">
              <a:buNone/>
              <a:defRPr sz="1500" b="1"/>
            </a:lvl2pPr>
            <a:lvl3pPr marL="685796" indent="0">
              <a:buNone/>
              <a:defRPr sz="1350" b="1"/>
            </a:lvl3pPr>
            <a:lvl4pPr marL="1028694" indent="0">
              <a:buNone/>
              <a:defRPr sz="1200" b="1"/>
            </a:lvl4pPr>
            <a:lvl5pPr marL="1371592" indent="0">
              <a:buNone/>
              <a:defRPr sz="1200" b="1"/>
            </a:lvl5pPr>
            <a:lvl6pPr marL="1714490" indent="0">
              <a:buNone/>
              <a:defRPr sz="1200" b="1"/>
            </a:lvl6pPr>
            <a:lvl7pPr marL="2057388" indent="0">
              <a:buNone/>
              <a:defRPr sz="1200" b="1"/>
            </a:lvl7pPr>
            <a:lvl8pPr marL="2400286" indent="0">
              <a:buNone/>
              <a:defRPr sz="1200" b="1"/>
            </a:lvl8pPr>
            <a:lvl9pPr marL="2743184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3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5" y="2428348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8" indent="0">
              <a:buNone/>
              <a:defRPr sz="1500" b="1"/>
            </a:lvl2pPr>
            <a:lvl3pPr marL="685796" indent="0">
              <a:buNone/>
              <a:defRPr sz="1350" b="1"/>
            </a:lvl3pPr>
            <a:lvl4pPr marL="1028694" indent="0">
              <a:buNone/>
              <a:defRPr sz="1200" b="1"/>
            </a:lvl4pPr>
            <a:lvl5pPr marL="1371592" indent="0">
              <a:buNone/>
              <a:defRPr sz="1200" b="1"/>
            </a:lvl5pPr>
            <a:lvl6pPr marL="1714490" indent="0">
              <a:buNone/>
              <a:defRPr sz="1200" b="1"/>
            </a:lvl6pPr>
            <a:lvl7pPr marL="2057388" indent="0">
              <a:buNone/>
              <a:defRPr sz="1200" b="1"/>
            </a:lvl7pPr>
            <a:lvl8pPr marL="2400286" indent="0">
              <a:buNone/>
              <a:defRPr sz="1200" b="1"/>
            </a:lvl8pPr>
            <a:lvl9pPr marL="2743184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5" y="3618443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6F26-8BE2-4F4C-904D-788A932987EB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01FA-200F-4E93-B55F-A7CD02E8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34001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6F26-8BE2-4F4C-904D-788A932987EB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01FA-200F-4E93-B55F-A7CD02E8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63314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6F26-8BE2-4F4C-904D-788A932987EB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01FA-200F-4E93-B55F-A7CD02E8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74898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5" y="1426284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1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2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898" indent="0">
              <a:buNone/>
              <a:defRPr sz="1050"/>
            </a:lvl2pPr>
            <a:lvl3pPr marL="685796" indent="0">
              <a:buNone/>
              <a:defRPr sz="900"/>
            </a:lvl3pPr>
            <a:lvl4pPr marL="1028694" indent="0">
              <a:buNone/>
              <a:defRPr sz="750"/>
            </a:lvl4pPr>
            <a:lvl5pPr marL="1371592" indent="0">
              <a:buNone/>
              <a:defRPr sz="750"/>
            </a:lvl5pPr>
            <a:lvl6pPr marL="1714490" indent="0">
              <a:buNone/>
              <a:defRPr sz="750"/>
            </a:lvl6pPr>
            <a:lvl7pPr marL="2057388" indent="0">
              <a:buNone/>
              <a:defRPr sz="750"/>
            </a:lvl7pPr>
            <a:lvl8pPr marL="2400286" indent="0">
              <a:buNone/>
              <a:defRPr sz="750"/>
            </a:lvl8pPr>
            <a:lvl9pPr marL="2743184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6F26-8BE2-4F4C-904D-788A932987EB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01FA-200F-4E93-B55F-A7CD02E8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0464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5" y="1426284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898" indent="0">
              <a:buNone/>
              <a:defRPr sz="2101"/>
            </a:lvl2pPr>
            <a:lvl3pPr marL="685796" indent="0">
              <a:buNone/>
              <a:defRPr sz="1800"/>
            </a:lvl3pPr>
            <a:lvl4pPr marL="1028694" indent="0">
              <a:buNone/>
              <a:defRPr sz="1500"/>
            </a:lvl4pPr>
            <a:lvl5pPr marL="1371592" indent="0">
              <a:buNone/>
              <a:defRPr sz="1500"/>
            </a:lvl5pPr>
            <a:lvl6pPr marL="1714490" indent="0">
              <a:buNone/>
              <a:defRPr sz="1500"/>
            </a:lvl6pPr>
            <a:lvl7pPr marL="2057388" indent="0">
              <a:buNone/>
              <a:defRPr sz="1500"/>
            </a:lvl7pPr>
            <a:lvl8pPr marL="2400286" indent="0">
              <a:buNone/>
              <a:defRPr sz="1500"/>
            </a:lvl8pPr>
            <a:lvl9pPr marL="2743184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2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898" indent="0">
              <a:buNone/>
              <a:defRPr sz="1050"/>
            </a:lvl2pPr>
            <a:lvl3pPr marL="685796" indent="0">
              <a:buNone/>
              <a:defRPr sz="900"/>
            </a:lvl3pPr>
            <a:lvl4pPr marL="1028694" indent="0">
              <a:buNone/>
              <a:defRPr sz="750"/>
            </a:lvl4pPr>
            <a:lvl5pPr marL="1371592" indent="0">
              <a:buNone/>
              <a:defRPr sz="750"/>
            </a:lvl5pPr>
            <a:lvl6pPr marL="1714490" indent="0">
              <a:buNone/>
              <a:defRPr sz="750"/>
            </a:lvl6pPr>
            <a:lvl7pPr marL="2057388" indent="0">
              <a:buNone/>
              <a:defRPr sz="750"/>
            </a:lvl7pPr>
            <a:lvl8pPr marL="2400286" indent="0">
              <a:buNone/>
              <a:defRPr sz="750"/>
            </a:lvl8pPr>
            <a:lvl9pPr marL="2743184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6F26-8BE2-4F4C-904D-788A932987EB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01FA-200F-4E93-B55F-A7CD02E8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97221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6F26-8BE2-4F4C-904D-788A932987EB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01FA-200F-4E93-B55F-A7CD02E8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95547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4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4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6F26-8BE2-4F4C-904D-788A932987EB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501FA-200F-4E93-B55F-A7CD02E8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918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D96CBA-7561-4041-8DE2-0A7A00C0D798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0000F-EC18-40CD-A7D6-F69D249EE2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4715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90" y="527406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90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36F26-8BE2-4F4C-904D-788A932987EB}" type="datetimeFigureOut">
              <a:rPr lang="ko-KR" altLang="en-US" smtClean="0"/>
              <a:t>2022-05-02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5" y="9181397"/>
            <a:ext cx="2314575" cy="5274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501FA-200F-4E93-B55F-A7CD02E8DB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3539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796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8" indent="-171448" algn="l" defTabSz="685796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1" kern="1200">
          <a:solidFill>
            <a:schemeClr val="tx1"/>
          </a:solidFill>
          <a:latin typeface="+mn-lt"/>
          <a:ea typeface="+mn-ea"/>
          <a:cs typeface="+mn-cs"/>
        </a:defRPr>
      </a:lvl1pPr>
      <a:lvl2pPr marL="514347" indent="-171448" algn="l" defTabSz="685796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45" indent="-171448" algn="l" defTabSz="685796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43" indent="-171448" algn="l" defTabSz="685796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41" indent="-171448" algn="l" defTabSz="685796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39" indent="-171448" algn="l" defTabSz="685796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37" indent="-171448" algn="l" defTabSz="685796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35" indent="-171448" algn="l" defTabSz="685796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33" indent="-171448" algn="l" defTabSz="685796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96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8" algn="l" defTabSz="685796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96" algn="l" defTabSz="685796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94" algn="l" defTabSz="685796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92" algn="l" defTabSz="685796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90" algn="l" defTabSz="685796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88" algn="l" defTabSz="685796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86" algn="l" defTabSz="685796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84" algn="l" defTabSz="685796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57AB52D-CE5A-45E1-B8A0-2A13C3986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6" y="1676937"/>
            <a:ext cx="5915025" cy="1914702"/>
          </a:xfrm>
        </p:spPr>
        <p:txBody>
          <a:bodyPr>
            <a:normAutofit/>
          </a:bodyPr>
          <a:lstStyle/>
          <a:p>
            <a:pPr algn="ctr"/>
            <a:r>
              <a:rPr lang="en-US" altLang="ko-KR" sz="4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2021</a:t>
            </a:r>
            <a:r>
              <a:rPr lang="ko-KR" altLang="en-US" sz="4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 보고서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004208F6-BB01-48B9-8C39-6D6DD99092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292" y="7669540"/>
            <a:ext cx="5119415" cy="787441"/>
          </a:xfrm>
        </p:spPr>
      </p:pic>
    </p:spTree>
    <p:extLst>
      <p:ext uri="{BB962C8B-B14F-4D97-AF65-F5344CB8AC3E}">
        <p14:creationId xmlns:p14="http://schemas.microsoft.com/office/powerpoint/2010/main" val="886293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409ED877-6F7D-48A7-876D-F7C4E7B6C4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9545" y="1140823"/>
            <a:ext cx="3537509" cy="365393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9E433DF8-582B-4217-9617-5F338E3AD6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9544" y="5929320"/>
            <a:ext cx="3537509" cy="2853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665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차트 3">
            <a:extLst>
              <a:ext uri="{FF2B5EF4-FFF2-40B4-BE49-F238E27FC236}">
                <a16:creationId xmlns:a16="http://schemas.microsoft.com/office/drawing/2014/main" id="{BA439295-CC9C-4F60-9C94-F339F7FE947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93634572"/>
              </p:ext>
            </p:extLst>
          </p:nvPr>
        </p:nvGraphicFramePr>
        <p:xfrm>
          <a:off x="1111260" y="814547"/>
          <a:ext cx="4635480" cy="38358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차트 4">
            <a:extLst>
              <a:ext uri="{FF2B5EF4-FFF2-40B4-BE49-F238E27FC236}">
                <a16:creationId xmlns:a16="http://schemas.microsoft.com/office/drawing/2014/main" id="{7AB34B88-6065-4E00-BBE6-7E25BBCADBD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076450"/>
              </p:ext>
            </p:extLst>
          </p:nvPr>
        </p:nvGraphicFramePr>
        <p:xfrm>
          <a:off x="750024" y="5146766"/>
          <a:ext cx="5637713" cy="46402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875532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304C24AB-7D4D-483D-A3B6-E7426050A5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032" y="787200"/>
            <a:ext cx="4767934" cy="833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417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EF8BD9-0D9F-4671-98E0-7D9721C34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434640"/>
            <a:ext cx="5915025" cy="1261639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ko-KR" altLang="en-US" b="1" dirty="0">
                <a:latin typeface="+mn-ea"/>
                <a:ea typeface="+mn-ea"/>
              </a:rPr>
              <a:t>세부 활동 현황</a:t>
            </a:r>
            <a:br>
              <a:rPr lang="en-US" altLang="ko-KR" b="1" dirty="0">
                <a:latin typeface="+mn-ea"/>
                <a:ea typeface="+mn-ea"/>
              </a:rPr>
            </a:br>
            <a:r>
              <a:rPr lang="en-US" altLang="ko-KR" b="1" dirty="0">
                <a:latin typeface="+mn-ea"/>
                <a:ea typeface="+mn-ea"/>
              </a:rPr>
              <a:t> -</a:t>
            </a:r>
            <a:r>
              <a:rPr lang="ko-KR" altLang="en-US" sz="2700" b="1" dirty="0">
                <a:latin typeface="+mn-ea"/>
                <a:ea typeface="+mn-ea"/>
              </a:rPr>
              <a:t>쉼터 관련 월별 활동</a:t>
            </a:r>
            <a:endParaRPr lang="ko-KR" altLang="en-US" b="1" dirty="0">
              <a:latin typeface="+mn-ea"/>
              <a:ea typeface="+mn-ea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33E6F3B-A7F1-4534-B6F6-53D276CE5D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4826" y="2010387"/>
            <a:ext cx="5168348" cy="746097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1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월 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: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실내 견사 아이들 예방접종 실시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3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월 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: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태양이 심장사상충 치료 완료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.</a:t>
            </a: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    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인이 새끼 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6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마리 구조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      </a:t>
            </a:r>
            <a:r>
              <a:rPr lang="ko-KR" altLang="en-US" dirty="0" err="1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오랑이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</a:t>
            </a:r>
            <a:r>
              <a:rPr lang="ko-KR" altLang="en-US" dirty="0" err="1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자궁축농증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수술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4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월 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: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탈출한 태양이 </a:t>
            </a:r>
            <a:r>
              <a:rPr lang="ko-KR" altLang="en-US" dirty="0" err="1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포획틀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설치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    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실내 견사 곰팡이 제거 및 장판 교체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5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월 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: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순심이 입양 진행 및 완료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    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외부 견사 아이들 예방접종 실시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    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태양이 구조를 위해 동물구조 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119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에 의뢰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      </a:t>
            </a:r>
            <a:r>
              <a:rPr lang="ko-KR" altLang="en-US" dirty="0" err="1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해나와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땅콩이 입양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6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월 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: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태양이와 새끼 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5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마리 구조 완료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7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월 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: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리즈 제주도 입양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8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월 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: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강아지 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8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마리 구조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9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월 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: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쉼터 아이들 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18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마리 </a:t>
            </a:r>
            <a:r>
              <a:rPr lang="ko-KR" altLang="en-US" dirty="0" err="1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스켈링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     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쉼터 화장실 변기 교체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     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쉼터 고양이방 침대 설치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11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월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: 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쉼터 전기공사 마무리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     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쉼터 앞마당 길고양이 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4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마리 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TNR</a:t>
            </a: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     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외부 견사 비닐 작업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     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쉼터 아이들 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21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마리 중성화 수술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     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쉼터 고양이방 수리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     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쉼터 </a:t>
            </a:r>
            <a:r>
              <a:rPr lang="ko-KR" altLang="en-US" dirty="0" err="1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노후된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세탁기 교체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     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가능이 교상으로 입원 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– </a:t>
            </a:r>
            <a:r>
              <a:rPr lang="ko-KR" altLang="en-US" dirty="0" err="1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폐출혈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및 골절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12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월</a:t>
            </a: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: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실내 견사 아이들 예방접종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        </a:t>
            </a:r>
            <a:r>
              <a:rPr lang="ko-KR" altLang="en-US" dirty="0" err="1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대형견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정오 </a:t>
            </a:r>
            <a:r>
              <a:rPr lang="ko-KR" altLang="en-US" dirty="0" err="1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위염전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수술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      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실내 견사 아이들 코로나 장염 발병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        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쉼터에 </a:t>
            </a:r>
            <a:r>
              <a:rPr lang="ko-KR" altLang="en-US" dirty="0" err="1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케어장</a:t>
            </a:r>
            <a:r>
              <a:rPr lang="ko-KR" altLang="en-US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설치 </a:t>
            </a:r>
            <a:endParaRPr lang="en-US" altLang="ko-KR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642050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3299BE0-A3EE-4394-BDF6-D37C64D15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76939"/>
            <a:ext cx="5915025" cy="6702011"/>
          </a:xfrm>
        </p:spPr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ko-KR" altLang="en-US" sz="1800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구조 상담 및 동물 보호 </a:t>
            </a:r>
            <a:endParaRPr lang="en-US" altLang="ko-KR" sz="1800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sz="1800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:21</a:t>
            </a:r>
            <a:r>
              <a:rPr lang="ko-KR" altLang="en-US" sz="1800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건</a:t>
            </a:r>
            <a:endParaRPr lang="en-US" altLang="ko-KR" sz="1800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endParaRPr lang="en-US" altLang="ko-KR" sz="1800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sz="1800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- </a:t>
            </a:r>
            <a:r>
              <a:rPr lang="ko-KR" altLang="en-US" sz="1800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길고양이 먹이주기 금지 행정에 대한 철회 요청 공문 </a:t>
            </a:r>
            <a:endParaRPr lang="en-US" altLang="ko-KR" sz="1800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r>
              <a:rPr lang="en-US" altLang="ko-KR" sz="1800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  :9</a:t>
            </a:r>
            <a:r>
              <a:rPr lang="ko-KR" altLang="en-US" sz="1800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건</a:t>
            </a:r>
            <a:endParaRPr lang="en-US" altLang="ko-KR" sz="1800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buNone/>
            </a:pPr>
            <a:endParaRPr lang="en-US" altLang="ko-KR" sz="1800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ko-KR" sz="1800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lnSpc>
                <a:spcPct val="110000"/>
              </a:lnSpc>
              <a:spcBef>
                <a:spcPts val="1200"/>
              </a:spcBef>
              <a:buNone/>
            </a:pPr>
            <a:r>
              <a:rPr lang="ko-KR" altLang="en-US" sz="1800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후원해주신 회원분들 덕분에 </a:t>
            </a:r>
            <a:r>
              <a:rPr lang="ko-KR" altLang="en-US" sz="1800" dirty="0" err="1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서울동물학대방지연합은</a:t>
            </a:r>
            <a:r>
              <a:rPr lang="ko-KR" altLang="en-US" sz="1800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낙후된 양주 </a:t>
            </a:r>
            <a:r>
              <a:rPr lang="ko-KR" altLang="en-US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쉼터의 시설 보수 및 쉼터 아이들의 질병 치료</a:t>
            </a:r>
            <a:r>
              <a:rPr lang="en-US" altLang="ko-KR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, </a:t>
            </a:r>
            <a:r>
              <a:rPr lang="ko-KR" altLang="en-US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중성화 수술</a:t>
            </a:r>
            <a:r>
              <a:rPr lang="ko-KR" altLang="en-US" sz="1800" dirty="0"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과 함께 동물 구조 및 입양 추진</a:t>
            </a:r>
            <a:r>
              <a:rPr lang="en-US" altLang="ko-KR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, </a:t>
            </a:r>
            <a:r>
              <a:rPr lang="ko-KR" altLang="en-US" sz="1800" dirty="0" err="1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길고양</a:t>
            </a:r>
            <a:r>
              <a:rPr lang="ko-KR" altLang="en-US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급식운동을 위한 스티커</a:t>
            </a:r>
            <a:r>
              <a:rPr lang="en-US" altLang="ko-KR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, </a:t>
            </a:r>
            <a:r>
              <a:rPr lang="ko-KR" altLang="en-US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공문 발송 등 여러 활동을 진행할 수 있었습니다</a:t>
            </a:r>
            <a:r>
              <a:rPr lang="en-US" altLang="ko-KR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.</a:t>
            </a:r>
          </a:p>
          <a:p>
            <a:pPr marL="0" indent="0">
              <a:lnSpc>
                <a:spcPct val="110000"/>
              </a:lnSpc>
              <a:spcBef>
                <a:spcPts val="1200"/>
              </a:spcBef>
              <a:buNone/>
            </a:pPr>
            <a:r>
              <a:rPr lang="en-US" altLang="ko-KR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2021</a:t>
            </a:r>
            <a:r>
              <a:rPr lang="ko-KR" altLang="en-US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년도 결산에 대하여 </a:t>
            </a:r>
            <a:r>
              <a:rPr lang="ko-KR" altLang="en-US" sz="1800" dirty="0" err="1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전학진</a:t>
            </a:r>
            <a:r>
              <a:rPr lang="ko-KR" altLang="en-US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원장님의 감사보고가 있었습니다</a:t>
            </a:r>
            <a:r>
              <a:rPr lang="en-US" altLang="ko-KR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. </a:t>
            </a:r>
            <a:r>
              <a:rPr lang="ko-KR" altLang="en-US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모든 입금과 출금이 통장으로 관리되고 있어 특별한 지적상황은 없으며 코로나 시국에 적자 제정이 아닌 상태로 유지되게 관리해 주어 운영진에게 감사한다는 말을 </a:t>
            </a:r>
            <a:r>
              <a:rPr lang="ko-KR" altLang="en-US" sz="1800" dirty="0" err="1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남겨주셨습니다</a:t>
            </a:r>
            <a:r>
              <a:rPr lang="en-US" altLang="ko-KR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. </a:t>
            </a:r>
          </a:p>
          <a:p>
            <a:pPr marL="0" indent="0">
              <a:lnSpc>
                <a:spcPct val="110000"/>
              </a:lnSpc>
              <a:spcBef>
                <a:spcPts val="1200"/>
              </a:spcBef>
              <a:buNone/>
            </a:pPr>
            <a:r>
              <a:rPr lang="ko-KR" altLang="en-US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오랜 시간 </a:t>
            </a:r>
            <a:r>
              <a:rPr lang="ko-KR" altLang="en-US" sz="1800" dirty="0" err="1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서울동물학대방지연합의</a:t>
            </a:r>
            <a:r>
              <a:rPr lang="ko-KR" altLang="en-US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대표 자리를 </a:t>
            </a:r>
            <a:r>
              <a:rPr lang="ko-KR" altLang="en-US" sz="1800" dirty="0" err="1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지켜주신</a:t>
            </a:r>
            <a:r>
              <a:rPr lang="ko-KR" altLang="en-US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김원영 원장님의 사임으로 대표 선출이 있었습니다</a:t>
            </a:r>
            <a:r>
              <a:rPr lang="en-US" altLang="ko-KR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.</a:t>
            </a:r>
            <a:endParaRPr lang="ko-KR" altLang="en-US" sz="1800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  <a:p>
            <a:pPr marL="0" indent="0">
              <a:lnSpc>
                <a:spcPct val="110000"/>
              </a:lnSpc>
              <a:spcBef>
                <a:spcPts val="1200"/>
              </a:spcBef>
              <a:buNone/>
            </a:pPr>
            <a:r>
              <a:rPr lang="ko-KR" altLang="en-US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대표 후보로 전 김원영 대표가 과거 몇 년 동안 공동대표로 함께 활약했던 </a:t>
            </a:r>
            <a:r>
              <a:rPr lang="ko-KR" altLang="en-US" sz="1800" dirty="0" err="1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장병권씨를</a:t>
            </a:r>
            <a:r>
              <a:rPr lang="ko-KR" altLang="en-US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 추천하였고 동의와 선거를 통하여 </a:t>
            </a:r>
            <a:r>
              <a:rPr lang="en-US" altLang="ko-KR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2022</a:t>
            </a:r>
            <a:r>
              <a:rPr lang="ko-KR" altLang="en-US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년 </a:t>
            </a:r>
            <a:r>
              <a:rPr lang="en-US" altLang="ko-KR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3</a:t>
            </a:r>
            <a:r>
              <a:rPr lang="ko-KR" altLang="en-US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월 새로운 대표로 선임되었습니다</a:t>
            </a:r>
            <a:r>
              <a:rPr lang="en-US" altLang="ko-KR" sz="1800" dirty="0">
                <a:effectLst/>
                <a:latin typeface="마루 부리OTF 아주가는" panose="020B0600000101010101" pitchFamily="34" charset="-127"/>
                <a:ea typeface="마루 부리OTF 아주가는" panose="020B0600000101010101" pitchFamily="34" charset="-127"/>
              </a:rPr>
              <a:t>.</a:t>
            </a:r>
            <a:endParaRPr lang="ko-KR" altLang="en-US" sz="1800" dirty="0">
              <a:latin typeface="마루 부리OTF 아주가는" panose="020B0600000101010101" pitchFamily="34" charset="-127"/>
              <a:ea typeface="마루 부리OTF 아주가는" panose="020B0600000101010101" pitchFamily="34" charset="-127"/>
            </a:endParaRP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1BD53DE1-4B80-4329-A6D8-1A13956DC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368011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b="1" dirty="0">
                <a:latin typeface="+mn-ea"/>
                <a:ea typeface="+mn-ea"/>
              </a:rPr>
              <a:t> - </a:t>
            </a:r>
            <a:r>
              <a:rPr lang="ko-KR" altLang="en-US" sz="2700" b="1" dirty="0">
                <a:latin typeface="+mn-ea"/>
                <a:ea typeface="+mn-ea"/>
              </a:rPr>
              <a:t>기타 활동 및 변동 사항</a:t>
            </a:r>
            <a:endParaRPr lang="ko-KR" altLang="en-US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348568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355</Words>
  <Application>Microsoft Office PowerPoint</Application>
  <PresentationFormat>A4 용지(210x297mm)</PresentationFormat>
  <Paragraphs>52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6</vt:i4>
      </vt:variant>
    </vt:vector>
  </HeadingPairs>
  <TitlesOfParts>
    <vt:vector size="14" baseType="lpstr">
      <vt:lpstr>HY헤드라인M</vt:lpstr>
      <vt:lpstr>마루 부리OTF 아주가는</vt:lpstr>
      <vt:lpstr>맑은 고딕</vt:lpstr>
      <vt:lpstr>Arial</vt:lpstr>
      <vt:lpstr>Calibri</vt:lpstr>
      <vt:lpstr>Calibri Light</vt:lpstr>
      <vt:lpstr>Office 테마</vt:lpstr>
      <vt:lpstr>1_Office 테마</vt:lpstr>
      <vt:lpstr>2021년 사업 보고서</vt:lpstr>
      <vt:lpstr>PowerPoint 프레젠테이션</vt:lpstr>
      <vt:lpstr>PowerPoint 프레젠테이션</vt:lpstr>
      <vt:lpstr>PowerPoint 프레젠테이션</vt:lpstr>
      <vt:lpstr>세부 활동 현황  -쉼터 관련 월별 활동</vt:lpstr>
      <vt:lpstr> - 기타 활동 및 변동 사항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2021년 사업 보고서</dc:title>
  <dc:creator>수정 신</dc:creator>
  <cp:lastModifiedBy>수정 신</cp:lastModifiedBy>
  <cp:revision>3</cp:revision>
  <dcterms:created xsi:type="dcterms:W3CDTF">2022-05-02T03:58:12Z</dcterms:created>
  <dcterms:modified xsi:type="dcterms:W3CDTF">2022-05-02T04:41:55Z</dcterms:modified>
</cp:coreProperties>
</file>