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18"/>
  </p:notesMasterIdLst>
  <p:sldIdLst>
    <p:sldId id="256" r:id="rId2"/>
    <p:sldId id="260" r:id="rId3"/>
    <p:sldId id="257" r:id="rId4"/>
    <p:sldId id="275" r:id="rId5"/>
    <p:sldId id="258" r:id="rId6"/>
    <p:sldId id="263" r:id="rId7"/>
    <p:sldId id="264" r:id="rId8"/>
    <p:sldId id="262" r:id="rId9"/>
    <p:sldId id="261" r:id="rId10"/>
    <p:sldId id="265" r:id="rId11"/>
    <p:sldId id="276" r:id="rId12"/>
    <p:sldId id="277" r:id="rId13"/>
    <p:sldId id="278" r:id="rId14"/>
    <p:sldId id="279" r:id="rId15"/>
    <p:sldId id="280" r:id="rId16"/>
    <p:sldId id="281" r:id="rId17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39" d="100"/>
          <a:sy n="39" d="100"/>
        </p:scale>
        <p:origin x="2386" y="-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jlyn\Desktop\&#52509;&#54924;&#51088;&#47308;(&#44208;&#49328;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jlyn\OneDrive\&#48148;&#53461;%20&#54868;&#47732;\&#52509;&#54924;&#51088;&#47308;(2025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jlyn\OneDrive\&#48148;&#53461;%20&#54868;&#47732;\&#52509;&#54924;&#51088;&#47308;(2025)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jlyn\Desktop\2023&#45380;%20&#50696;&#49328;&#50504;&#54364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54924;&#51032;\&#44208;&#49328;&amp;&#50696;&#49328;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54924;&#51032;\&#44208;&#49328;&amp;&#50696;&#49328;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54924;&#51032;\&#44208;&#49328;&amp;&#50696;&#49328;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2022</a:t>
            </a:r>
            <a:r>
              <a:rPr lang="ko-KR"/>
              <a:t>년 세입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 dirty="0"/>
              <a:t>2024</a:t>
            </a:r>
            <a:r>
              <a:rPr lang="ko-KR" sz="3600" dirty="0"/>
              <a:t>년 세입</a:t>
            </a:r>
            <a:endParaRPr lang="en-US" sz="36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31A1-4BE0-9041-B314C538CB7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31A1-4BE0-9041-B314C538CB7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31A1-4BE0-9041-B314C538CB7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31A1-4BE0-9041-B314C538CB77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31A1-4BE0-9041-B314C538CB77}"/>
              </c:ext>
            </c:extLst>
          </c:dPt>
          <c:dLbls>
            <c:dLbl>
              <c:idx val="0"/>
              <c:layout>
                <c:manualLayout>
                  <c:x val="5.3162195271627369E-2"/>
                  <c:y val="8.8329657800606531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447253869140307"/>
                      <c:h val="8.516426822013460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1A1-4BE0-9041-B314C538CB77}"/>
                </c:ext>
              </c:extLst>
            </c:dLbl>
            <c:dLbl>
              <c:idx val="1"/>
              <c:layout>
                <c:manualLayout>
                  <c:x val="0"/>
                  <c:y val="-3.3266799733865601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1A1-4BE0-9041-B314C538CB77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31A1-4BE0-9041-B314C538CB77}"/>
                </c:ext>
              </c:extLst>
            </c:dLbl>
            <c:dLbl>
              <c:idx val="3"/>
              <c:layout>
                <c:manualLayout>
                  <c:x val="-0.10663544014452381"/>
                  <c:y val="9.6073273601039837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6910459863815548"/>
                      <c:h val="0.11096448838620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1A1-4BE0-9041-B314C538CB77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9-31A1-4BE0-9041-B314C538CB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Sheet2!$H$4:$H$8</c:f>
              <c:strCache>
                <c:ptCount val="5"/>
                <c:pt idx="0">
                  <c:v>일반후원금</c:v>
                </c:pt>
                <c:pt idx="1">
                  <c:v>해피빈후원금</c:v>
                </c:pt>
                <c:pt idx="2">
                  <c:v>정기후원회비</c:v>
                </c:pt>
                <c:pt idx="3">
                  <c:v>나이스페이먼츠후원금</c:v>
                </c:pt>
                <c:pt idx="4">
                  <c:v>카카오페이</c:v>
                </c:pt>
              </c:strCache>
            </c:strRef>
          </c:cat>
          <c:val>
            <c:numRef>
              <c:f>Sheet2!$I$4:$I$8</c:f>
              <c:numCache>
                <c:formatCode>#,##0</c:formatCode>
                <c:ptCount val="5"/>
                <c:pt idx="0">
                  <c:v>39255936</c:v>
                </c:pt>
                <c:pt idx="1">
                  <c:v>148286300</c:v>
                </c:pt>
                <c:pt idx="2">
                  <c:v>101724150</c:v>
                </c:pt>
                <c:pt idx="3">
                  <c:v>12391973</c:v>
                </c:pt>
                <c:pt idx="4">
                  <c:v>3476012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31A1-4BE0-9041-B314C538CB77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/>
              <a:t>2024</a:t>
            </a:r>
            <a:r>
              <a:rPr lang="ko-KR" sz="3600"/>
              <a:t>년 지출</a:t>
            </a:r>
            <a:endParaRPr lang="en-US" sz="3600"/>
          </a:p>
        </c:rich>
      </c:tx>
      <c:layout>
        <c:manualLayout>
          <c:xMode val="edge"/>
          <c:yMode val="edge"/>
          <c:x val="0.40987184832221307"/>
          <c:y val="2.960413070864742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5788940175581498"/>
          <c:y val="0.18558531221146765"/>
          <c:w val="0.60857367646102123"/>
          <c:h val="0.81441466101892346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3373-4A86-B44B-D61F8AD528B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3373-4A86-B44B-D61F8AD528B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3373-4A86-B44B-D61F8AD528B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3373-4A86-B44B-D61F8AD528BE}"/>
              </c:ext>
            </c:extLst>
          </c:dPt>
          <c:dLbls>
            <c:dLbl>
              <c:idx val="0"/>
              <c:layout>
                <c:manualLayout>
                  <c:x val="0"/>
                  <c:y val="-3.2938076416337285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373-4A86-B44B-D61F8AD528BE}"/>
                </c:ext>
              </c:extLst>
            </c:dLbl>
            <c:dLbl>
              <c:idx val="1"/>
              <c:layout>
                <c:manualLayout>
                  <c:x val="7.6628352490420515E-3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373-4A86-B44B-D61F8AD528BE}"/>
                </c:ext>
              </c:extLst>
            </c:dLbl>
            <c:dLbl>
              <c:idx val="2"/>
              <c:layout>
                <c:manualLayout>
                  <c:x val="-0.15917936599872773"/>
                  <c:y val="-1.3568403164778871E-1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373-4A86-B44B-D61F8AD528BE}"/>
                </c:ext>
              </c:extLst>
            </c:dLbl>
            <c:dLbl>
              <c:idx val="3"/>
              <c:layout>
                <c:manualLayout>
                  <c:x val="-1.0217113665389538E-2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373-4A86-B44B-D61F8AD528B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Sheet2!$H$10:$H$13</c:f>
              <c:strCache>
                <c:ptCount val="4"/>
                <c:pt idx="0">
                  <c:v>인건비</c:v>
                </c:pt>
                <c:pt idx="1">
                  <c:v>임대관리비</c:v>
                </c:pt>
                <c:pt idx="2">
                  <c:v>운영관리비</c:v>
                </c:pt>
                <c:pt idx="3">
                  <c:v>목적사업</c:v>
                </c:pt>
              </c:strCache>
            </c:strRef>
          </c:cat>
          <c:val>
            <c:numRef>
              <c:f>Sheet2!$I$10:$I$13</c:f>
              <c:numCache>
                <c:formatCode>#,##0</c:formatCode>
                <c:ptCount val="4"/>
                <c:pt idx="0">
                  <c:v>109600234</c:v>
                </c:pt>
                <c:pt idx="1">
                  <c:v>36920735</c:v>
                </c:pt>
                <c:pt idx="2">
                  <c:v>38980257</c:v>
                </c:pt>
                <c:pt idx="3">
                  <c:v>129459429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373-4A86-B44B-D61F8AD528BE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2023</a:t>
            </a:r>
            <a:r>
              <a:rPr lang="ko-KR"/>
              <a:t>년 지출 예산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ko-KR"/>
              <a:t>2024</a:t>
            </a:r>
            <a:r>
              <a:rPr lang="ko-KR" altLang="en-US"/>
              <a:t>년 세입 예산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ko-KR"/>
              <a:t>2025</a:t>
            </a:r>
            <a:r>
              <a:rPr lang="ko-KR" altLang="en-US"/>
              <a:t>년 세입 예산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DA-4A73-B0A3-4BB687A0EDC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DA-4A73-B0A3-4BB687A0EDC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DA-4A73-B0A3-4BB687A0EDC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DA-4A73-B0A3-4BB687A0EDCB}"/>
              </c:ext>
            </c:extLst>
          </c:dPt>
          <c:dLbls>
            <c:dLbl>
              <c:idx val="0"/>
              <c:layout>
                <c:manualLayout>
                  <c:x val="0.11441647597253995"/>
                  <c:y val="5.012531328320798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4DA-4A73-B0A3-4BB687A0EDCB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14DA-4A73-B0A3-4BB687A0EDCB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14DA-4A73-B0A3-4BB687A0EDCB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7-14DA-4A73-B0A3-4BB687A0EDC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Sheet1!$I$84:$I$87</c:f>
              <c:strCache>
                <c:ptCount val="4"/>
                <c:pt idx="0">
                  <c:v>일반후원금</c:v>
                </c:pt>
                <c:pt idx="1">
                  <c:v>해피빈후원금</c:v>
                </c:pt>
                <c:pt idx="2">
                  <c:v>나이스페이먼츠</c:v>
                </c:pt>
                <c:pt idx="3">
                  <c:v>정기후원회비</c:v>
                </c:pt>
              </c:strCache>
            </c:strRef>
          </c:cat>
          <c:val>
            <c:numRef>
              <c:f>Sheet1!$J$84:$J$87</c:f>
              <c:numCache>
                <c:formatCode>#,##0</c:formatCode>
                <c:ptCount val="4"/>
                <c:pt idx="0">
                  <c:v>40000000</c:v>
                </c:pt>
                <c:pt idx="1">
                  <c:v>220000000</c:v>
                </c:pt>
                <c:pt idx="2">
                  <c:v>30000000</c:v>
                </c:pt>
                <c:pt idx="3">
                  <c:v>150000000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4DA-4A73-B0A3-4BB687A0EDCB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ko-KR"/>
              <a:t>2025</a:t>
            </a:r>
            <a:r>
              <a:rPr lang="ko-KR" altLang="en-US"/>
              <a:t>년 지출 예산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EC0C-451A-BD8E-B4D94F81EFA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EC0C-451A-BD8E-B4D94F81EFA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EC0C-451A-BD8E-B4D94F81EFA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EC0C-451A-BD8E-B4D94F81EFAD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EC0C-451A-BD8E-B4D94F81EFAD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EC0C-451A-BD8E-B4D94F81EFAD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EC0C-451A-BD8E-B4D94F81EFAD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7-EC0C-451A-BD8E-B4D94F81EFA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Sheet1!$I$89:$I$92</c:f>
              <c:strCache>
                <c:ptCount val="4"/>
                <c:pt idx="0">
                  <c:v>인건비</c:v>
                </c:pt>
                <c:pt idx="1">
                  <c:v>임대관리비</c:v>
                </c:pt>
                <c:pt idx="2">
                  <c:v>운영관리비</c:v>
                </c:pt>
                <c:pt idx="3">
                  <c:v>목적사업</c:v>
                </c:pt>
              </c:strCache>
            </c:strRef>
          </c:cat>
          <c:val>
            <c:numRef>
              <c:f>Sheet1!$J$89:$J$92</c:f>
              <c:numCache>
                <c:formatCode>#,##0</c:formatCode>
                <c:ptCount val="4"/>
                <c:pt idx="0">
                  <c:v>110000000</c:v>
                </c:pt>
                <c:pt idx="1">
                  <c:v>40000000</c:v>
                </c:pt>
                <c:pt idx="2">
                  <c:v>53500000</c:v>
                </c:pt>
                <c:pt idx="3">
                  <c:v>230000000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C0C-451A-BD8E-B4D94F81EFAD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E1A7F1-1448-48FA-A8E4-70503609A500}" type="datetimeFigureOut">
              <a:rPr lang="ko-KR" altLang="en-US" smtClean="0"/>
              <a:t>2025-02-21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3B60D-0AB9-4226-84DD-AB0D95BFC9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4628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FF740-E7FF-4409-8CE6-3EBEAFAD4D9D}" type="datetime1">
              <a:rPr lang="ko-KR" altLang="en-US" smtClean="0"/>
              <a:t>2025-02-21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5992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D222C-881A-4D3C-ADC1-9F056D3C5A53}" type="datetime1">
              <a:rPr lang="ko-KR" altLang="en-US" smtClean="0"/>
              <a:t>2025-02-21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116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E68D-501A-439C-A4E7-4914ACDBF16B}" type="datetime1">
              <a:rPr lang="ko-KR" altLang="en-US" smtClean="0"/>
              <a:t>2025-02-21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945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E29EF-702D-4240-8050-7EA10A15B89D}" type="datetime1">
              <a:rPr lang="ko-KR" altLang="en-US" smtClean="0"/>
              <a:t>2025-02-21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3984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8EE49-B009-4236-A3B6-08587B2D62D0}" type="datetime1">
              <a:rPr lang="ko-KR" altLang="en-US" smtClean="0"/>
              <a:t>2025-02-21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1251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31894-2B60-49B0-8EB2-31BC2CB74350}" type="datetime1">
              <a:rPr lang="ko-KR" altLang="en-US" smtClean="0"/>
              <a:t>2025-02-21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4782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1EF91-6CD6-4A9E-95FF-FD414E1A0BA8}" type="datetime1">
              <a:rPr lang="ko-KR" altLang="en-US" smtClean="0"/>
              <a:t>2025-02-21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698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F10DA-C781-465F-B957-D0C71A9CD902}" type="datetime1">
              <a:rPr lang="ko-KR" altLang="en-US" smtClean="0"/>
              <a:t>2025-02-21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7844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4F9E-0364-48C0-94CF-4F83B5597420}" type="datetime1">
              <a:rPr lang="ko-KR" altLang="en-US" smtClean="0"/>
              <a:t>2025-02-21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595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8AFB1-0097-48E9-A71C-41874F66E02E}" type="datetime1">
              <a:rPr lang="ko-KR" altLang="en-US" smtClean="0"/>
              <a:t>2025-02-21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4154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FA5B-702A-4432-9530-514314EF731D}" type="datetime1">
              <a:rPr lang="ko-KR" altLang="en-US" smtClean="0"/>
              <a:t>2025-02-21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194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5C8E8-96D0-42EC-80D1-92B65F563006}" type="datetime1">
              <a:rPr lang="ko-KR" altLang="en-US" smtClean="0"/>
              <a:t>2025-02-21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5372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689B30-9039-1CB9-61D9-E117809EE5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6708" y="3685632"/>
            <a:ext cx="12248708" cy="1509822"/>
          </a:xfrm>
        </p:spPr>
        <p:txBody>
          <a:bodyPr>
            <a:normAutofit/>
          </a:bodyPr>
          <a:lstStyle/>
          <a:p>
            <a:r>
              <a:rPr lang="en-US" altLang="ko-KR" sz="7200" b="1" spc="600" dirty="0">
                <a:latin typeface="마루 부리 굵은" panose="020B0600000101010101" pitchFamily="50" charset="-127"/>
                <a:ea typeface="마루 부리 굵은" panose="020B0600000101010101" pitchFamily="50" charset="-127"/>
              </a:rPr>
              <a:t>2025</a:t>
            </a:r>
            <a:r>
              <a:rPr lang="ko-KR" altLang="en-US" sz="7200" b="1" spc="600" dirty="0">
                <a:latin typeface="마루 부리 굵은" panose="020B0600000101010101" pitchFamily="50" charset="-127"/>
                <a:ea typeface="마루 부리 굵은" panose="020B0600000101010101" pitchFamily="50" charset="-127"/>
              </a:rPr>
              <a:t>년 정기 총회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E1E253F-4E3D-32D6-01A6-1EF23FE19D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16532" y="13401662"/>
            <a:ext cx="5958936" cy="9165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9C08F6B-0782-345D-FFCD-12C7F91716CD}"/>
              </a:ext>
            </a:extLst>
          </p:cNvPr>
          <p:cNvSpPr txBox="1"/>
          <p:nvPr/>
        </p:nvSpPr>
        <p:spPr>
          <a:xfrm>
            <a:off x="3297842" y="6121129"/>
            <a:ext cx="8422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300" dirty="0">
                <a:latin typeface="+mn-ea"/>
              </a:rPr>
              <a:t>개최일시 </a:t>
            </a:r>
            <a:r>
              <a:rPr lang="en-US" altLang="ko-KR" sz="2400" b="1" spc="300" dirty="0">
                <a:latin typeface="+mn-ea"/>
              </a:rPr>
              <a:t>: 2025</a:t>
            </a:r>
            <a:r>
              <a:rPr lang="ko-KR" altLang="en-US" sz="2400" b="1" spc="300" dirty="0">
                <a:latin typeface="+mn-ea"/>
              </a:rPr>
              <a:t>년 </a:t>
            </a:r>
            <a:r>
              <a:rPr lang="en-US" altLang="ko-KR" sz="2400" b="1" spc="300" dirty="0">
                <a:latin typeface="+mn-ea"/>
              </a:rPr>
              <a:t>02</a:t>
            </a:r>
            <a:r>
              <a:rPr lang="ko-KR" altLang="en-US" sz="2400" b="1" spc="300" dirty="0">
                <a:latin typeface="+mn-ea"/>
              </a:rPr>
              <a:t>월 </a:t>
            </a:r>
            <a:r>
              <a:rPr lang="en-US" altLang="ko-KR" sz="2400" b="1" spc="300" dirty="0">
                <a:latin typeface="+mn-ea"/>
              </a:rPr>
              <a:t>21</a:t>
            </a:r>
            <a:r>
              <a:rPr lang="ko-KR" altLang="en-US" sz="2400" b="1" spc="300" dirty="0">
                <a:latin typeface="+mn-ea"/>
              </a:rPr>
              <a:t>일 </a:t>
            </a:r>
            <a:r>
              <a:rPr lang="en-US" altLang="ko-KR" sz="2400" b="1" spc="300" dirty="0">
                <a:latin typeface="+mn-ea"/>
              </a:rPr>
              <a:t>20</a:t>
            </a:r>
            <a:r>
              <a:rPr lang="ko-KR" altLang="en-US" sz="2400" b="1" spc="300" dirty="0">
                <a:latin typeface="+mn-ea"/>
              </a:rPr>
              <a:t>시</a:t>
            </a:r>
          </a:p>
        </p:txBody>
      </p:sp>
    </p:spTree>
    <p:extLst>
      <p:ext uri="{BB962C8B-B14F-4D97-AF65-F5344CB8AC3E}">
        <p14:creationId xmlns:p14="http://schemas.microsoft.com/office/powerpoint/2010/main" val="1822691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D8E27D-A898-DC02-C35B-2796A9605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b="1" dirty="0"/>
              <a:t>목 차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23ED3-0CBE-23DE-19AF-B0059FABA61C}"/>
              </a:ext>
            </a:extLst>
          </p:cNvPr>
          <p:cNvSpPr txBox="1"/>
          <p:nvPr/>
        </p:nvSpPr>
        <p:spPr>
          <a:xfrm>
            <a:off x="1188013" y="5137440"/>
            <a:ext cx="9815974" cy="8799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2024</a:t>
            </a:r>
            <a:r>
              <a:rPr lang="ko-KR" altLang="en-US" sz="3200" dirty="0">
                <a:latin typeface="+mn-ea"/>
              </a:rPr>
              <a:t>년 총 결산 정리</a:t>
            </a:r>
            <a:r>
              <a:rPr lang="en-US" altLang="ko-KR" sz="3200" dirty="0">
                <a:latin typeface="+mn-ea"/>
              </a:rPr>
              <a:t>							∙ ∙ ∙ ∙ ∙ ∙ ∙   3p</a:t>
            </a:r>
          </a:p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2024</a:t>
            </a:r>
            <a:r>
              <a:rPr lang="ko-KR" altLang="en-US" sz="3200" dirty="0">
                <a:latin typeface="+mn-ea"/>
              </a:rPr>
              <a:t>년 지출 세부내역</a:t>
            </a:r>
            <a:r>
              <a:rPr lang="en-US" altLang="ko-KR" sz="3200" dirty="0">
                <a:latin typeface="+mn-ea"/>
              </a:rPr>
              <a:t>						   ∙ ∙ ∙ ∙ ∙ ∙ ∙   5p</a:t>
            </a:r>
          </a:p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2025</a:t>
            </a:r>
            <a:r>
              <a:rPr lang="ko-KR" altLang="en-US" sz="3200" dirty="0">
                <a:latin typeface="+mn-ea"/>
              </a:rPr>
              <a:t>년 예산안</a:t>
            </a:r>
            <a:r>
              <a:rPr lang="en-US" altLang="ko-KR" sz="3200" dirty="0">
                <a:latin typeface="+mn-ea"/>
              </a:rPr>
              <a:t>									    ∙ ∙ ∙ ∙ ∙ ∙    6p</a:t>
            </a:r>
          </a:p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2025</a:t>
            </a:r>
            <a:r>
              <a:rPr lang="ko-KR" altLang="en-US" sz="3200" dirty="0">
                <a:latin typeface="+mn-ea"/>
              </a:rPr>
              <a:t>년 예산 세부내역</a:t>
            </a:r>
            <a:r>
              <a:rPr lang="en-US" altLang="ko-KR" sz="3200" dirty="0">
                <a:latin typeface="+mn-ea"/>
              </a:rPr>
              <a:t>							∙ ∙ ∙ ∙ ∙ ∙     7p</a:t>
            </a:r>
          </a:p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2024</a:t>
            </a:r>
            <a:r>
              <a:rPr lang="ko-KR" altLang="en-US" sz="3200" dirty="0">
                <a:latin typeface="+mn-ea"/>
              </a:rPr>
              <a:t>년 쉼터 </a:t>
            </a:r>
            <a:r>
              <a:rPr lang="ko-KR" altLang="en-US" sz="3200" dirty="0" err="1">
                <a:latin typeface="+mn-ea"/>
              </a:rPr>
              <a:t>입퇴소</a:t>
            </a:r>
            <a:r>
              <a:rPr lang="ko-KR" altLang="en-US" sz="3200" dirty="0">
                <a:latin typeface="+mn-ea"/>
              </a:rPr>
              <a:t> 내용</a:t>
            </a:r>
            <a:r>
              <a:rPr lang="en-US" altLang="ko-KR" sz="3200" dirty="0">
                <a:latin typeface="+mn-ea"/>
              </a:rPr>
              <a:t>					∙ ∙ ∙ ∙ ∙ ∙ ∙   8p</a:t>
            </a:r>
            <a:endParaRPr lang="ko-KR" altLang="en-US" sz="320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2024</a:t>
            </a:r>
            <a:r>
              <a:rPr lang="ko-KR" altLang="en-US" sz="3200" dirty="0">
                <a:latin typeface="+mn-ea"/>
              </a:rPr>
              <a:t>년 수술 및 치료</a:t>
            </a:r>
            <a:r>
              <a:rPr lang="en-US" altLang="ko-KR" sz="3200" dirty="0">
                <a:latin typeface="+mn-ea"/>
              </a:rPr>
              <a:t>			            	 ∙ ∙ ∙ ∙ ∙ ∙    9p</a:t>
            </a:r>
          </a:p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2024</a:t>
            </a:r>
            <a:r>
              <a:rPr lang="ko-KR" altLang="en-US" sz="3200" dirty="0">
                <a:latin typeface="+mn-ea"/>
              </a:rPr>
              <a:t>년 기타 활동 내역</a:t>
            </a:r>
            <a:r>
              <a:rPr lang="en-US" altLang="ko-KR" sz="3200" dirty="0">
                <a:latin typeface="+mn-ea"/>
              </a:rPr>
              <a:t> 					    ∙ ∙ ∙ ∙ ∙ ∙   10p</a:t>
            </a:r>
          </a:p>
          <a:p>
            <a:pPr>
              <a:lnSpc>
                <a:spcPct val="200000"/>
              </a:lnSpc>
            </a:pPr>
            <a:r>
              <a:rPr lang="ko-KR" altLang="en-US" sz="3200" dirty="0">
                <a:latin typeface="+mn-ea"/>
              </a:rPr>
              <a:t>기타 </a:t>
            </a:r>
            <a:r>
              <a:rPr lang="en-US" altLang="ko-KR" sz="3200" dirty="0">
                <a:latin typeface="+mn-ea"/>
              </a:rPr>
              <a:t>- </a:t>
            </a:r>
            <a:r>
              <a:rPr lang="ko-KR" altLang="en-US" sz="3200" dirty="0">
                <a:latin typeface="+mn-ea"/>
              </a:rPr>
              <a:t>민간동물보호시설 </a:t>
            </a:r>
            <a:r>
              <a:rPr lang="ko-KR" altLang="en-US" sz="3200" dirty="0" err="1">
                <a:latin typeface="+mn-ea"/>
              </a:rPr>
              <a:t>신고제</a:t>
            </a:r>
            <a:r>
              <a:rPr lang="ko-KR" altLang="en-US" sz="3200" dirty="0">
                <a:latin typeface="+mn-ea"/>
              </a:rPr>
              <a:t> </a:t>
            </a:r>
            <a:r>
              <a:rPr lang="en-US" altLang="ko-KR" sz="3200" dirty="0">
                <a:latin typeface="+mn-ea"/>
              </a:rPr>
              <a:t>	    ∙ ∙ ∙ ∙ ∙ ∙   11p</a:t>
            </a:r>
          </a:p>
          <a:p>
            <a:pPr>
              <a:lnSpc>
                <a:spcPct val="200000"/>
              </a:lnSpc>
            </a:pPr>
            <a:endParaRPr lang="en-US" altLang="ko-KR" sz="3200" dirty="0">
              <a:latin typeface="+mn-ea"/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112F315-CDB3-3714-79C5-1ABD5236C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931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차트 16">
            <a:extLst>
              <a:ext uri="{FF2B5EF4-FFF2-40B4-BE49-F238E27FC236}">
                <a16:creationId xmlns:a16="http://schemas.microsoft.com/office/drawing/2014/main" id="{175E8576-A449-8762-5119-F2456793F8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8042186"/>
              </p:ext>
            </p:extLst>
          </p:nvPr>
        </p:nvGraphicFramePr>
        <p:xfrm>
          <a:off x="-510921" y="10303100"/>
          <a:ext cx="7631049" cy="5539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0265024E-5EE7-BABF-E5E9-AD61D4DA81B3}"/>
              </a:ext>
            </a:extLst>
          </p:cNvPr>
          <p:cNvSpPr txBox="1"/>
          <p:nvPr/>
        </p:nvSpPr>
        <p:spPr>
          <a:xfrm>
            <a:off x="3599964" y="1448197"/>
            <a:ext cx="4992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>
                <a:latin typeface="+mj-ea"/>
                <a:ea typeface="+mj-ea"/>
              </a:rPr>
              <a:t>2024</a:t>
            </a:r>
            <a:r>
              <a:rPr lang="ko-KR" altLang="en-US" sz="4000" b="1" dirty="0">
                <a:latin typeface="+mj-ea"/>
                <a:ea typeface="+mj-ea"/>
              </a:rPr>
              <a:t>년 총 결산 정리</a:t>
            </a:r>
          </a:p>
        </p:txBody>
      </p:sp>
      <p:sp>
        <p:nvSpPr>
          <p:cNvPr id="22" name="슬라이드 번호 개체 틀 21">
            <a:extLst>
              <a:ext uri="{FF2B5EF4-FFF2-40B4-BE49-F238E27FC236}">
                <a16:creationId xmlns:a16="http://schemas.microsoft.com/office/drawing/2014/main" id="{4459531A-3A74-6208-D8EC-D2CBE6EB8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3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1373382-2867-9DEB-2E35-0DAA909EA96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4059"/>
          <a:stretch/>
        </p:blipFill>
        <p:spPr>
          <a:xfrm>
            <a:off x="2601482" y="3142812"/>
            <a:ext cx="6989035" cy="678661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5FD4E86-F954-0C76-EF8D-AA5E580A42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1482" y="10689072"/>
            <a:ext cx="5458383" cy="484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018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A8EE03C-1802-4AC3-5F67-8E945DF94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4</a:t>
            </a:fld>
            <a:endParaRPr lang="ko-KR" altLang="en-US"/>
          </a:p>
        </p:txBody>
      </p:sp>
      <p:graphicFrame>
        <p:nvGraphicFramePr>
          <p:cNvPr id="5" name="차트 4">
            <a:extLst>
              <a:ext uri="{FF2B5EF4-FFF2-40B4-BE49-F238E27FC236}">
                <a16:creationId xmlns:a16="http://schemas.microsoft.com/office/drawing/2014/main" id="{175E8576-A449-8762-5119-F2456793F8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9537827"/>
              </p:ext>
            </p:extLst>
          </p:nvPr>
        </p:nvGraphicFramePr>
        <p:xfrm>
          <a:off x="1850065" y="1518443"/>
          <a:ext cx="8867554" cy="68639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5052452C-7AB9-4E21-4156-89A5B709E8A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0490730"/>
              </p:ext>
            </p:extLst>
          </p:nvPr>
        </p:nvGraphicFramePr>
        <p:xfrm>
          <a:off x="1589567" y="8635741"/>
          <a:ext cx="8392633" cy="68639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16375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0BE6A0-3B67-A20A-7DEA-5AF97CD66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5694" y="1022757"/>
            <a:ext cx="5420612" cy="1016663"/>
          </a:xfrm>
        </p:spPr>
        <p:txBody>
          <a:bodyPr>
            <a:normAutofit/>
          </a:bodyPr>
          <a:lstStyle/>
          <a:p>
            <a:r>
              <a:rPr lang="en-US" altLang="ko-KR" sz="4000" b="1" dirty="0">
                <a:latin typeface="+mj-ea"/>
              </a:rPr>
              <a:t>2024</a:t>
            </a:r>
            <a:r>
              <a:rPr lang="ko-KR" altLang="en-US" sz="4000" b="1" dirty="0">
                <a:latin typeface="+mj-ea"/>
              </a:rPr>
              <a:t>년 지출 세부내역</a:t>
            </a:r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0726D037-4785-4B79-93A4-5B2FE0247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5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6A0C417-6EB6-1576-FD73-14CF7B869F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596" y="2917573"/>
            <a:ext cx="9196808" cy="12149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181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EF799A06-AF11-4831-9BFC-D7BEBD20932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9991010"/>
              </p:ext>
            </p:extLst>
          </p:nvPr>
        </p:nvGraphicFramePr>
        <p:xfrm>
          <a:off x="5727405" y="10744256"/>
          <a:ext cx="5994680" cy="48163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제목 1">
            <a:extLst>
              <a:ext uri="{FF2B5EF4-FFF2-40B4-BE49-F238E27FC236}">
                <a16:creationId xmlns:a16="http://schemas.microsoft.com/office/drawing/2014/main" id="{4F49C82E-C0BB-AE9F-CF9A-5C961A993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2452" y="1503142"/>
            <a:ext cx="3607096" cy="1410179"/>
          </a:xfrm>
        </p:spPr>
        <p:txBody>
          <a:bodyPr>
            <a:normAutofit/>
          </a:bodyPr>
          <a:lstStyle/>
          <a:p>
            <a:r>
              <a:rPr lang="en-US" altLang="ko-KR" sz="4000" b="1" dirty="0">
                <a:latin typeface="+mj-ea"/>
              </a:rPr>
              <a:t>2025</a:t>
            </a:r>
            <a:r>
              <a:rPr lang="ko-KR" altLang="en-US" sz="4000" b="1" dirty="0">
                <a:latin typeface="+mj-ea"/>
              </a:rPr>
              <a:t>년 예산안</a:t>
            </a:r>
          </a:p>
        </p:txBody>
      </p:sp>
      <p:sp>
        <p:nvSpPr>
          <p:cNvPr id="11" name="슬라이드 번호 개체 틀 10">
            <a:extLst>
              <a:ext uri="{FF2B5EF4-FFF2-40B4-BE49-F238E27FC236}">
                <a16:creationId xmlns:a16="http://schemas.microsoft.com/office/drawing/2014/main" id="{D14D9804-3A1B-D590-9D57-BC6C6B301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6</a:t>
            </a:fld>
            <a:endParaRPr lang="ko-KR" altLang="en-US"/>
          </a:p>
        </p:txBody>
      </p:sp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69B9BFF8-C2E9-479B-A78C-D7D2228A80A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9791975"/>
              </p:ext>
            </p:extLst>
          </p:nvPr>
        </p:nvGraphicFramePr>
        <p:xfrm>
          <a:off x="284097" y="10744256"/>
          <a:ext cx="7615451" cy="5511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690036AE-40F6-73EF-1F2F-65A167DEF3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6612" y="3877935"/>
            <a:ext cx="6758775" cy="5492574"/>
          </a:xfrm>
          <a:prstGeom prst="rect">
            <a:avLst/>
          </a:prstGeom>
        </p:spPr>
      </p:pic>
      <p:graphicFrame>
        <p:nvGraphicFramePr>
          <p:cNvPr id="4" name="차트 3">
            <a:extLst>
              <a:ext uri="{FF2B5EF4-FFF2-40B4-BE49-F238E27FC236}">
                <a16:creationId xmlns:a16="http://schemas.microsoft.com/office/drawing/2014/main" id="{69B9BFF8-C2E9-479B-A78C-D7D2228A80A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36108"/>
              </p:ext>
            </p:extLst>
          </p:nvPr>
        </p:nvGraphicFramePr>
        <p:xfrm>
          <a:off x="762708" y="11087532"/>
          <a:ext cx="5994679" cy="3979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" name="차트 4">
            <a:extLst>
              <a:ext uri="{FF2B5EF4-FFF2-40B4-BE49-F238E27FC236}">
                <a16:creationId xmlns:a16="http://schemas.microsoft.com/office/drawing/2014/main" id="{0A8B742F-1976-404A-AC04-4538DDF9958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130112"/>
              </p:ext>
            </p:extLst>
          </p:nvPr>
        </p:nvGraphicFramePr>
        <p:xfrm>
          <a:off x="6350987" y="11055000"/>
          <a:ext cx="5556916" cy="4044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2732357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9C4701-0E78-7443-66BA-B6ADA3B34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0834" y="1396045"/>
            <a:ext cx="5230332" cy="878255"/>
          </a:xfrm>
        </p:spPr>
        <p:txBody>
          <a:bodyPr>
            <a:normAutofit fontScale="90000"/>
          </a:bodyPr>
          <a:lstStyle/>
          <a:p>
            <a:r>
              <a:rPr lang="en-US" altLang="ko-KR" sz="4400" b="1" dirty="0">
                <a:latin typeface="+mj-ea"/>
              </a:rPr>
              <a:t>2025</a:t>
            </a:r>
            <a:r>
              <a:rPr lang="ko-KR" altLang="en-US" sz="4000" b="1" dirty="0">
                <a:latin typeface="+mj-ea"/>
              </a:rPr>
              <a:t>년 예산 세부내역</a:t>
            </a:r>
            <a:endParaRPr lang="ko-KR" altLang="en-US" sz="4000" dirty="0"/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7DC19569-531C-F15A-C727-97E580BF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7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F992685-875C-45C2-C35F-41F374B547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627" y="3139780"/>
            <a:ext cx="7364745" cy="1192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007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117734-3BA5-E709-C811-6B01C8576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3921" y="836792"/>
            <a:ext cx="6031318" cy="816475"/>
          </a:xfrm>
        </p:spPr>
        <p:txBody>
          <a:bodyPr>
            <a:normAutofit/>
          </a:bodyPr>
          <a:lstStyle/>
          <a:p>
            <a:r>
              <a:rPr lang="en-US" altLang="ko-KR" sz="4000" b="1" dirty="0">
                <a:latin typeface="+mj-ea"/>
              </a:rPr>
              <a:t>2024</a:t>
            </a:r>
            <a:r>
              <a:rPr lang="ko-KR" altLang="en-US" sz="4000" b="1" dirty="0">
                <a:latin typeface="+mj-ea"/>
              </a:rPr>
              <a:t>년 쉼터 </a:t>
            </a:r>
            <a:r>
              <a:rPr lang="ko-KR" altLang="en-US" sz="4000" b="1" dirty="0" err="1">
                <a:latin typeface="+mj-ea"/>
              </a:rPr>
              <a:t>입퇴소</a:t>
            </a:r>
            <a:r>
              <a:rPr lang="ko-KR" altLang="en-US" sz="4000" b="1" dirty="0">
                <a:latin typeface="+mj-ea"/>
              </a:rPr>
              <a:t> 내용</a:t>
            </a:r>
            <a:endParaRPr lang="ko-KR" altLang="en-US" sz="4000" dirty="0"/>
          </a:p>
        </p:txBody>
      </p:sp>
      <p:sp>
        <p:nvSpPr>
          <p:cNvPr id="10" name="슬라이드 번호 개체 틀 9">
            <a:extLst>
              <a:ext uri="{FF2B5EF4-FFF2-40B4-BE49-F238E27FC236}">
                <a16:creationId xmlns:a16="http://schemas.microsoft.com/office/drawing/2014/main" id="{D26D11C7-E53C-DA19-1E3D-CFF4C0286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8</a:t>
            </a:fld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E3B79-12D4-323A-3003-D5E148F2F40E}"/>
              </a:ext>
            </a:extLst>
          </p:cNvPr>
          <p:cNvSpPr txBox="1"/>
          <p:nvPr/>
        </p:nvSpPr>
        <p:spPr>
          <a:xfrm>
            <a:off x="2462984" y="14759131"/>
            <a:ext cx="118050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구조 및 치료 </a:t>
            </a:r>
            <a:r>
              <a:rPr lang="en-US" altLang="ko-KR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10 </a:t>
            </a:r>
            <a:r>
              <a:rPr lang="ko-KR" altLang="en-US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마리</a:t>
            </a:r>
            <a:r>
              <a:rPr lang="en-US" altLang="ko-KR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입소 </a:t>
            </a:r>
            <a:r>
              <a:rPr lang="en-US" altLang="ko-KR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7 </a:t>
            </a:r>
            <a:r>
              <a:rPr lang="ko-KR" altLang="en-US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마리</a:t>
            </a:r>
            <a:r>
              <a:rPr lang="en-US" altLang="ko-KR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입양 </a:t>
            </a:r>
            <a:r>
              <a:rPr lang="en-US" altLang="ko-KR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7 </a:t>
            </a:r>
            <a:r>
              <a:rPr lang="ko-KR" altLang="en-US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마리</a:t>
            </a:r>
            <a:r>
              <a:rPr lang="en-US" altLang="ko-KR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0" i="0" u="none" strike="noStrike" dirty="0" err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임보</a:t>
            </a:r>
            <a:r>
              <a:rPr lang="ko-KR" altLang="en-US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및 위탁 </a:t>
            </a:r>
            <a:r>
              <a:rPr lang="en-US" altLang="ko-KR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6 </a:t>
            </a:r>
            <a:r>
              <a:rPr lang="ko-KR" altLang="en-US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마리</a:t>
            </a:r>
            <a:r>
              <a:rPr lang="en-US" altLang="ko-KR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사망 </a:t>
            </a:r>
            <a:r>
              <a:rPr lang="en-US" altLang="ko-KR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12</a:t>
            </a:r>
            <a:r>
              <a:rPr lang="ko-KR" altLang="en-US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마리</a:t>
            </a:r>
            <a:r>
              <a:rPr lang="en-US" altLang="ko-KR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방사</a:t>
            </a:r>
            <a:r>
              <a:rPr lang="en-US" altLang="ko-KR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1</a:t>
            </a:r>
            <a:r>
              <a:rPr lang="ko-KR" altLang="en-US" sz="14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마리</a:t>
            </a:r>
            <a:endParaRPr lang="ko-KR" altLang="en-US" sz="1400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1FE6C5A-DEF9-01E4-237C-9258F8A0E8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725" y="2094271"/>
            <a:ext cx="9480944" cy="12354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612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1C2379F3-922C-60A8-CDE6-D86714DCB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111" y="2164654"/>
            <a:ext cx="6719777" cy="814756"/>
          </a:xfrm>
        </p:spPr>
        <p:txBody>
          <a:bodyPr>
            <a:normAutofit/>
          </a:bodyPr>
          <a:lstStyle/>
          <a:p>
            <a:pPr algn="ctr"/>
            <a:r>
              <a:rPr lang="en-US" altLang="ko-KR" sz="4000" b="1" dirty="0">
                <a:latin typeface="+mj-ea"/>
              </a:rPr>
              <a:t>2024</a:t>
            </a:r>
            <a:r>
              <a:rPr lang="ko-KR" altLang="en-US" sz="4000" b="1" dirty="0">
                <a:latin typeface="+mj-ea"/>
              </a:rPr>
              <a:t>년 수술 및 치료</a:t>
            </a:r>
          </a:p>
        </p:txBody>
      </p:sp>
      <p:sp>
        <p:nvSpPr>
          <p:cNvPr id="11" name="슬라이드 번호 개체 틀 10">
            <a:extLst>
              <a:ext uri="{FF2B5EF4-FFF2-40B4-BE49-F238E27FC236}">
                <a16:creationId xmlns:a16="http://schemas.microsoft.com/office/drawing/2014/main" id="{4AB96774-1A58-2B83-B99D-B3277E49B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9</a:t>
            </a:fld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A5AECD-D29F-E9AA-CF5F-AD00830E65D0}"/>
              </a:ext>
            </a:extLst>
          </p:cNvPr>
          <p:cNvSpPr txBox="1"/>
          <p:nvPr/>
        </p:nvSpPr>
        <p:spPr>
          <a:xfrm>
            <a:off x="6728439" y="12982924"/>
            <a:ext cx="44778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>
                <a:latin typeface="+mj-ea"/>
              </a:rPr>
              <a:t>기타 정기 통원 진료 및 약물 치료 제외</a:t>
            </a:r>
            <a:endParaRPr lang="ko-KR" altLang="en-US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2F9D5735-4BA9-CA6E-0445-7C7AD019DF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540" y="3908321"/>
            <a:ext cx="9900919" cy="8701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39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49BE3F-C47E-E42D-0014-51107F809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2973F0D2-1E9A-004B-8701-D91C9C722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111" y="2462366"/>
            <a:ext cx="6719777" cy="814756"/>
          </a:xfrm>
        </p:spPr>
        <p:txBody>
          <a:bodyPr>
            <a:normAutofit/>
          </a:bodyPr>
          <a:lstStyle/>
          <a:p>
            <a:pPr algn="ctr"/>
            <a:r>
              <a:rPr lang="en-US" altLang="ko-KR" sz="4000" b="1" dirty="0">
                <a:latin typeface="+mj-ea"/>
              </a:rPr>
              <a:t>2024</a:t>
            </a:r>
            <a:r>
              <a:rPr lang="ko-KR" altLang="en-US" sz="4000" b="1" dirty="0">
                <a:latin typeface="+mj-ea"/>
              </a:rPr>
              <a:t>년 활동 내역</a:t>
            </a:r>
          </a:p>
        </p:txBody>
      </p:sp>
      <p:sp>
        <p:nvSpPr>
          <p:cNvPr id="11" name="슬라이드 번호 개체 틀 10">
            <a:extLst>
              <a:ext uri="{FF2B5EF4-FFF2-40B4-BE49-F238E27FC236}">
                <a16:creationId xmlns:a16="http://schemas.microsoft.com/office/drawing/2014/main" id="{76FF8CAD-2DCF-3B76-E487-BFA7744A3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10</a:t>
            </a:fld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20DCD66-F34A-FEC0-E15C-F8A4BF4A7E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889" y="4733167"/>
            <a:ext cx="9266221" cy="390938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C31398-22AA-3EB4-0C24-86DA01F1A1EF}"/>
              </a:ext>
            </a:extLst>
          </p:cNvPr>
          <p:cNvSpPr txBox="1"/>
          <p:nvPr/>
        </p:nvSpPr>
        <p:spPr>
          <a:xfrm>
            <a:off x="5849851" y="9055144"/>
            <a:ext cx="487925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b="1" dirty="0">
                <a:latin typeface="+mj-ea"/>
              </a:rPr>
              <a:t>공문 및 길고양이 스티커</a:t>
            </a:r>
            <a:r>
              <a:rPr lang="en-US" altLang="ko-KR" b="1" dirty="0">
                <a:latin typeface="+mj-ea"/>
              </a:rPr>
              <a:t>&amp;</a:t>
            </a:r>
            <a:r>
              <a:rPr lang="ko-KR" altLang="en-US" b="1" dirty="0">
                <a:latin typeface="+mj-ea"/>
              </a:rPr>
              <a:t>포스터 발송 </a:t>
            </a:r>
            <a:r>
              <a:rPr lang="en-US" altLang="ko-KR" b="1" dirty="0">
                <a:latin typeface="+mj-ea"/>
              </a:rPr>
              <a:t>20</a:t>
            </a:r>
            <a:r>
              <a:rPr lang="ko-KR" altLang="en-US" b="1" dirty="0">
                <a:latin typeface="+mj-ea"/>
              </a:rPr>
              <a:t>회</a:t>
            </a:r>
            <a:endParaRPr lang="en-US" altLang="ko-KR" b="1" dirty="0">
              <a:latin typeface="+mj-ea"/>
            </a:endParaRPr>
          </a:p>
          <a:p>
            <a:pPr algn="r"/>
            <a:r>
              <a:rPr lang="ko-KR" altLang="en-US" sz="1800" b="1" dirty="0">
                <a:latin typeface="+mj-ea"/>
              </a:rPr>
              <a:t>구조 </a:t>
            </a:r>
            <a:r>
              <a:rPr lang="en-US" altLang="ko-KR" sz="1800" b="1" dirty="0">
                <a:latin typeface="+mj-ea"/>
              </a:rPr>
              <a:t>4</a:t>
            </a:r>
            <a:r>
              <a:rPr lang="ko-KR" altLang="en-US" sz="1800" b="1" dirty="0">
                <a:latin typeface="+mj-ea"/>
              </a:rPr>
              <a:t>건</a:t>
            </a:r>
            <a:r>
              <a:rPr lang="ko-KR" altLang="en-US" b="1" dirty="0">
                <a:latin typeface="+mj-ea"/>
              </a:rPr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073806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E658F-D639-35AE-FB03-7D909BAC54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A9BF56D1-018E-9A6A-7CB3-456BF99C0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111" y="2462366"/>
            <a:ext cx="6719777" cy="814756"/>
          </a:xfrm>
        </p:spPr>
        <p:txBody>
          <a:bodyPr>
            <a:normAutofit fontScale="90000"/>
          </a:bodyPr>
          <a:lstStyle/>
          <a:p>
            <a:pPr algn="ctr"/>
            <a:r>
              <a:rPr lang="ko-KR" altLang="en-US" sz="4000" b="1" dirty="0">
                <a:latin typeface="+mj-ea"/>
              </a:rPr>
              <a:t>민간동물보호시설 </a:t>
            </a:r>
            <a:r>
              <a:rPr lang="ko-KR" altLang="en-US" sz="4000" b="1" dirty="0" err="1">
                <a:latin typeface="+mj-ea"/>
              </a:rPr>
              <a:t>신고제</a:t>
            </a:r>
            <a:r>
              <a:rPr lang="ko-KR" altLang="en-US" sz="4000" b="1" dirty="0">
                <a:latin typeface="+mj-ea"/>
              </a:rPr>
              <a:t> 대상</a:t>
            </a:r>
          </a:p>
        </p:txBody>
      </p:sp>
      <p:sp>
        <p:nvSpPr>
          <p:cNvPr id="11" name="슬라이드 번호 개체 틀 10">
            <a:extLst>
              <a:ext uri="{FF2B5EF4-FFF2-40B4-BE49-F238E27FC236}">
                <a16:creationId xmlns:a16="http://schemas.microsoft.com/office/drawing/2014/main" id="{0F2513F7-0052-277B-B069-1A3A9E3B0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11</a:t>
            </a:fld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736456-7E9E-BDC5-C2B1-8E58678A7F4D}"/>
              </a:ext>
            </a:extLst>
          </p:cNvPr>
          <p:cNvSpPr txBox="1"/>
          <p:nvPr/>
        </p:nvSpPr>
        <p:spPr>
          <a:xfrm>
            <a:off x="1342103" y="3745725"/>
            <a:ext cx="945371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ko-KR" altLang="en-US" b="1" i="0" dirty="0">
              <a:solidFill>
                <a:srgbClr val="222222"/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ko-KR" altLang="en-US" sz="2000" b="1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* </a:t>
            </a:r>
            <a:r>
              <a:rPr lang="en-US" altLang="ko-KR" sz="2000" b="1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400</a:t>
            </a:r>
            <a:r>
              <a:rPr lang="ko-KR" altLang="en-US" sz="2000" b="1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마리 이상</a:t>
            </a:r>
            <a:r>
              <a:rPr lang="en-US" altLang="ko-KR" sz="2000" b="1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('23. 4.) → </a:t>
            </a:r>
            <a:r>
              <a:rPr lang="en-US" altLang="ko-KR" sz="2400" b="1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100</a:t>
            </a:r>
            <a:r>
              <a:rPr lang="ko-KR" altLang="en-US" sz="2400" b="1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마리 이상</a:t>
            </a:r>
            <a:r>
              <a:rPr lang="en-US" altLang="ko-KR" sz="2400" b="1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('25. 4. 28) </a:t>
            </a:r>
            <a:r>
              <a:rPr lang="en-US" altLang="ko-KR" sz="2000" b="1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→ 20</a:t>
            </a:r>
            <a:r>
              <a:rPr lang="ko-KR" altLang="en-US" sz="2000" b="1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마리 이상</a:t>
            </a:r>
            <a:r>
              <a:rPr lang="en-US" altLang="ko-KR" sz="2000" b="1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('26. 4.)</a:t>
            </a:r>
            <a:endParaRPr lang="ko-KR" alt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55176B-37AD-DBA9-9F16-C2E572EA87D1}"/>
              </a:ext>
            </a:extLst>
          </p:cNvPr>
          <p:cNvSpPr txBox="1"/>
          <p:nvPr/>
        </p:nvSpPr>
        <p:spPr>
          <a:xfrm>
            <a:off x="427703" y="5805330"/>
            <a:ext cx="11606982" cy="5601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2800" b="1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     제출 자료</a:t>
            </a:r>
            <a:endParaRPr lang="en-US" altLang="ko-KR" sz="3600" b="1" i="0" dirty="0">
              <a:solidFill>
                <a:srgbClr val="222222"/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 algn="l">
              <a:buAutoNum type="arabicPeriod"/>
            </a:pPr>
            <a:endParaRPr lang="en-US" altLang="ko-KR" sz="2200" dirty="0">
              <a:solidFill>
                <a:srgbClr val="222222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 algn="l">
              <a:buAutoNum type="arabicPeriod"/>
            </a:pP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「동물보호법 </a:t>
            </a:r>
            <a:r>
              <a:rPr lang="ko-KR" altLang="en-US" sz="2200" b="0" i="0" dirty="0" err="1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시행규칙」기준에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 적합한 시설을 갖추었는지 확인할 수 있는 자료 </a:t>
            </a:r>
            <a:endParaRPr lang="en-US" altLang="ko-KR" sz="2200" b="0" i="0" dirty="0">
              <a:solidFill>
                <a:srgbClr val="222222"/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l"/>
            <a:r>
              <a:rPr lang="en-US" altLang="ko-KR" sz="2200" dirty="0">
                <a:solidFill>
                  <a:srgbClr val="22222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[(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예</a:t>
            </a:r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시설 배치도 등</a:t>
            </a:r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]</a:t>
            </a:r>
          </a:p>
          <a:p>
            <a:pPr marL="342900" indent="-342900" algn="l">
              <a:buAutoNum type="arabicPeriod"/>
            </a:pPr>
            <a:endParaRPr lang="en-US" altLang="ko-KR" sz="2200" b="0" i="0" dirty="0">
              <a:solidFill>
                <a:srgbClr val="222222"/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l"/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2. 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동물의 보호조치에 필요한 건물 및 시설의 명세서 </a:t>
            </a:r>
            <a:r>
              <a:rPr lang="en-US" altLang="ko-KR" sz="2200" dirty="0">
                <a:solidFill>
                  <a:srgbClr val="22222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건축물대장</a:t>
            </a:r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토지이용계획원 등</a:t>
            </a:r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algn="l"/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 </a:t>
            </a:r>
          </a:p>
          <a:p>
            <a:pPr algn="l"/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*  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임대일 경우</a:t>
            </a:r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실제 건물 이용자의 여부를 확인하기 위해 임대차계약서 등 추가 </a:t>
            </a:r>
            <a:r>
              <a:rPr lang="ko-KR" altLang="en-US" sz="2200" dirty="0">
                <a:solidFill>
                  <a:srgbClr val="22222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필요</a:t>
            </a:r>
            <a:endParaRPr lang="en-US" altLang="ko-KR" sz="2200" dirty="0">
              <a:solidFill>
                <a:srgbClr val="222222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l"/>
            <a:endParaRPr lang="en-US" altLang="ko-KR" sz="2200" b="0" i="0" dirty="0">
              <a:solidFill>
                <a:srgbClr val="222222"/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l"/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3. 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동물의 보호조치에 종사하는 인력현황</a:t>
            </a:r>
            <a:endParaRPr lang="en-US" altLang="ko-KR" sz="2200" b="0" i="0" dirty="0">
              <a:solidFill>
                <a:srgbClr val="222222"/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l"/>
            <a:endParaRPr lang="ko-KR" altLang="en-US" sz="2200" b="0" i="0" dirty="0">
              <a:solidFill>
                <a:srgbClr val="222222"/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l"/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4. 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동물의 보호현황</a:t>
            </a:r>
            <a:endParaRPr lang="en-US" altLang="ko-KR" sz="2200" b="0" i="0" dirty="0">
              <a:solidFill>
                <a:srgbClr val="222222"/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l"/>
            <a:endParaRPr lang="ko-KR" altLang="en-US" sz="2200" b="0" i="0" dirty="0">
              <a:solidFill>
                <a:srgbClr val="222222"/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l"/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5. 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보호시설 운영계획서</a:t>
            </a:r>
            <a:endParaRPr lang="en-US" altLang="ko-KR" sz="2200" b="0" i="0" dirty="0">
              <a:solidFill>
                <a:srgbClr val="222222"/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l"/>
            <a:r>
              <a:rPr lang="en-US" altLang="ko-KR" sz="2200" dirty="0">
                <a:solidFill>
                  <a:srgbClr val="22222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「동물보호법 </a:t>
            </a:r>
            <a:r>
              <a:rPr lang="ko-KR" altLang="en-US" sz="2200" b="0" i="0" dirty="0" err="1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시행규칙」별표</a:t>
            </a:r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6,7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의 시설</a:t>
            </a:r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·</a:t>
            </a:r>
            <a:r>
              <a:rPr lang="ko-KR" altLang="en-US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운영 기준 준수 여부 및 시설정비 등의 사후관리를 위한 계획 등을 포함</a:t>
            </a:r>
            <a:r>
              <a:rPr lang="en-US" altLang="ko-KR" sz="2200" b="0" i="0" dirty="0">
                <a:solidFill>
                  <a:srgbClr val="222222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423856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B5205B2-9021-19CE-3AD1-998FD173BA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637070"/>
            <a:ext cx="10306665" cy="13429837"/>
          </a:xfrm>
        </p:spPr>
        <p:txBody>
          <a:bodyPr>
            <a:normAutofit/>
          </a:bodyPr>
          <a:lstStyle/>
          <a:p>
            <a:pPr marL="0" marR="0" indent="0" algn="ctr" fontAlgn="base" latinLnBrk="0">
              <a:lnSpc>
                <a:spcPct val="180000"/>
              </a:lnSpc>
            </a:pPr>
            <a:r>
              <a:rPr lang="ko-KR" altLang="en-US" sz="2800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민간동물보호시설의 시설 기준</a:t>
            </a:r>
            <a:r>
              <a:rPr lang="en-US" altLang="ko-KR" sz="2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(</a:t>
            </a:r>
            <a:r>
              <a:rPr lang="ko-KR" altLang="en-US" sz="2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제</a:t>
            </a:r>
            <a:r>
              <a:rPr lang="en-US" altLang="ko-KR" sz="2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23</a:t>
            </a:r>
            <a:r>
              <a:rPr lang="ko-KR" altLang="en-US" sz="2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조제</a:t>
            </a:r>
            <a:r>
              <a:rPr lang="en-US" altLang="ko-KR" sz="2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4</a:t>
            </a:r>
            <a:r>
              <a:rPr lang="ko-KR" altLang="en-US" sz="2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항 관련</a:t>
            </a:r>
            <a:r>
              <a:rPr lang="en-US" altLang="ko-KR" sz="2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</a:t>
            </a:r>
          </a:p>
          <a:p>
            <a:pPr marL="0" marR="0" indent="0" algn="ctr" fontAlgn="base" latinLnBrk="0">
              <a:lnSpc>
                <a:spcPct val="180000"/>
              </a:lnSpc>
            </a:pPr>
            <a:endParaRPr lang="en-US" altLang="ko-KR" sz="2200" kern="0" dirty="0">
              <a:solidFill>
                <a:srgbClr val="000000"/>
              </a:solidFill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 marL="0" marR="0" indent="0" algn="ctr" fontAlgn="base" latinLnBrk="0">
              <a:lnSpc>
                <a:spcPct val="180000"/>
              </a:lnSpc>
            </a:pPr>
            <a:endParaRPr lang="ko-KR" altLang="en-US" sz="22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265430" marR="0" indent="-265430" algn="just" fontAlgn="base" latinLnBrk="1">
              <a:lnSpc>
                <a:spcPct val="180000"/>
              </a:lnSpc>
            </a:pP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1. </a:t>
            </a: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일반기준</a:t>
            </a:r>
            <a:endParaRPr lang="ko-KR" altLang="en-US" sz="22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341630" marR="0" indent="-341630" algn="just" fontAlgn="base" latinLnBrk="1">
              <a:lnSpc>
                <a:spcPct val="180000"/>
              </a:lnSpc>
            </a:pP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가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2200" b="1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보호실</a:t>
            </a:r>
            <a:r>
              <a:rPr lang="en-US" altLang="ko-KR" sz="2200" b="1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200" b="1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격리실 및 사료보관실</a:t>
            </a: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을 각각 구분하여 설치해야 한다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진료실을 보유하고 있다면 각각 구분하여 설치하는 것을 권장한다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pPr marL="341630" marR="0" indent="-341630" algn="just" fontAlgn="base" latinLnBrk="1">
              <a:lnSpc>
                <a:spcPct val="180000"/>
              </a:lnSpc>
            </a:pPr>
            <a:endParaRPr lang="ko-KR" altLang="en-US" sz="22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341630" marR="0" indent="-341630" algn="just" fontAlgn="base" latinLnBrk="1">
              <a:lnSpc>
                <a:spcPct val="180000"/>
              </a:lnSpc>
            </a:pP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나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22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동물의 탈출 및 도난 방지</a:t>
            </a:r>
            <a:r>
              <a:rPr lang="en-US" altLang="ko-KR" sz="22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2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방역 등을 위하여 방범시설 및 외부인의 출입을 통제할 수 있는 장치</a:t>
            </a: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가 있어야 하며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시설의 외부와 경계를 이루는 담장이나 울타리가 있어야 한다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다만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단독건물 등 시설 자체로 외부인과 동물의 출입통제가 가능한 경우는 담장이나 울타리를 설치하지 않을 수 있다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pPr marL="0" marR="0" indent="0" algn="just" fontAlgn="base" latinLnBrk="1">
              <a:lnSpc>
                <a:spcPct val="180000"/>
              </a:lnSpc>
              <a:buNone/>
            </a:pPr>
            <a:endParaRPr lang="ko-KR" altLang="en-US" sz="22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341630" marR="0" indent="-341630" algn="just" fontAlgn="base" latinLnBrk="1">
              <a:lnSpc>
                <a:spcPct val="180000"/>
              </a:lnSpc>
            </a:pP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다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시설의 청결 유지와 위생 관리에 필요한 </a:t>
            </a:r>
            <a:r>
              <a:rPr lang="ko-KR" altLang="en-US" sz="22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급수시설 및 배수시설</a:t>
            </a: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을 갖추어야 하며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바닥은 청소와 소독이 용이한 재질이어야 한다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다만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운동장은 제외한다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pPr marL="341630" marR="0" indent="-341630" algn="just" fontAlgn="base" latinLnBrk="1">
              <a:lnSpc>
                <a:spcPct val="180000"/>
              </a:lnSpc>
            </a:pPr>
            <a:endParaRPr lang="ko-KR" altLang="en-US" sz="22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265430" marR="0" indent="-265430" algn="just" fontAlgn="base" latinLnBrk="1">
              <a:lnSpc>
                <a:spcPct val="180000"/>
              </a:lnSpc>
            </a:pP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라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2200" b="1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동물 사체를 보관할 수 있는 </a:t>
            </a:r>
            <a:r>
              <a:rPr lang="ko-KR" altLang="en-US" sz="2200" b="1" u="sng" kern="0" spc="0" dirty="0" err="1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잠금장치가</a:t>
            </a:r>
            <a:r>
              <a:rPr lang="ko-KR" altLang="en-US" sz="2200" b="1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 설치된 냉동시설</a:t>
            </a:r>
            <a:r>
              <a:rPr lang="ko-KR" altLang="en-US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을 갖추어야 한다</a:t>
            </a:r>
            <a:r>
              <a:rPr lang="en-US" altLang="ko-KR" sz="22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pPr marL="265430" marR="0" indent="-265430" algn="just" fontAlgn="base" latinLnBrk="1">
              <a:lnSpc>
                <a:spcPct val="180000"/>
              </a:lnSpc>
            </a:pPr>
            <a:endParaRPr lang="en-US" altLang="ko-KR" sz="5600" kern="0" dirty="0">
              <a:solidFill>
                <a:srgbClr val="000000"/>
              </a:solidFill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 marL="265430" marR="0" indent="-265430" algn="just" fontAlgn="base" latinLnBrk="1">
              <a:lnSpc>
                <a:spcPct val="180000"/>
              </a:lnSpc>
            </a:pPr>
            <a:endParaRPr lang="ko-KR" altLang="en-US" sz="56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778A225-DC79-62A3-EA4F-53A69713F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4628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C6429A2-063E-C8AF-80E4-CE33286038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2607"/>
            <a:ext cx="10515600" cy="13329084"/>
          </a:xfrm>
        </p:spPr>
        <p:txBody>
          <a:bodyPr>
            <a:normAutofit fontScale="77500" lnSpcReduction="20000"/>
          </a:bodyPr>
          <a:lstStyle/>
          <a:p>
            <a:pPr marL="0" indent="0" algn="just" fontAlgn="base">
              <a:lnSpc>
                <a:spcPct val="180000"/>
              </a:lnSpc>
              <a:buNone/>
            </a:pPr>
            <a:r>
              <a:rPr lang="en-US" altLang="ko-KR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2. </a:t>
            </a:r>
            <a:r>
              <a:rPr lang="ko-KR" altLang="en-US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개별기준</a:t>
            </a:r>
            <a:endParaRPr lang="ko-KR" altLang="en-US" sz="31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0" marR="0" indent="0" algn="just" fontAlgn="base" latinLnBrk="1">
              <a:lnSpc>
                <a:spcPct val="180000"/>
              </a:lnSpc>
              <a:buNone/>
            </a:pPr>
            <a:r>
              <a:rPr lang="ko-KR" altLang="en-US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가</a:t>
            </a:r>
            <a:r>
              <a:rPr lang="en-US" altLang="ko-KR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31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보호실</a:t>
            </a:r>
            <a:r>
              <a:rPr lang="ko-KR" altLang="en-US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은 다음의 시설조건을 갖추어야 한다</a:t>
            </a:r>
            <a:r>
              <a:rPr lang="en-US" altLang="ko-KR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31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1)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동물을 위생적으로 건강하게 관리하기 위하여 온도 및 습도 조절이 가능해야 한다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29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2)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채광과 환기가 충분히 이루어질 수 있도록 해야 한다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29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3)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보호실이 외부에 노출된 경우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직사광선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비바람 등을 피할 수 있는 시설을 갖추어야 한다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29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0" marR="0" indent="0" algn="just" fontAlgn="base" latinLnBrk="1">
              <a:lnSpc>
                <a:spcPct val="180000"/>
              </a:lnSpc>
              <a:buNone/>
            </a:pPr>
            <a:r>
              <a:rPr lang="ko-KR" altLang="en-US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나</a:t>
            </a:r>
            <a:r>
              <a:rPr lang="en-US" altLang="ko-KR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31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격리실</a:t>
            </a:r>
            <a:r>
              <a:rPr lang="ko-KR" altLang="en-US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은 다음의 시설조건을 갖추어야 한다</a:t>
            </a:r>
            <a:r>
              <a:rPr lang="en-US" altLang="ko-KR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r>
              <a:rPr lang="en-US" altLang="ko-KR" sz="34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endParaRPr lang="ko-KR" altLang="en-US" sz="34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fontAlgn="base">
              <a:lnSpc>
                <a:spcPct val="180000"/>
              </a:lnSpc>
              <a:buNone/>
            </a:pP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1)</a:t>
            </a:r>
            <a:r>
              <a:rPr lang="ko-KR" altLang="en-US" sz="2900" b="1" kern="0" spc="0" dirty="0">
                <a:solidFill>
                  <a:srgbClr val="000000"/>
                </a:solidFill>
                <a:effectLst/>
                <a:latin typeface="한양신명조"/>
                <a:ea typeface="HY신명조" panose="02030600000101010101" pitchFamily="18" charset="-127"/>
              </a:rPr>
              <a:t> </a:t>
            </a:r>
            <a:r>
              <a:rPr lang="ko-KR" altLang="en-US" sz="2900" b="1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독립된 건물이거나</a:t>
            </a:r>
            <a:r>
              <a:rPr lang="en-US" altLang="ko-KR" sz="2900" b="1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900" b="1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다른 용도로 사용되는 시설과 분리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되어야 한다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29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fontAlgn="base">
              <a:lnSpc>
                <a:spcPct val="180000"/>
              </a:lnSpc>
              <a:buNone/>
            </a:pP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2)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외부환경에 노출되어서는 안 되고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온도 및 습도 조절이 가능하며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채광과 환기가 충분히 이루어질 수 있어야 한다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29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fontAlgn="base">
              <a:lnSpc>
                <a:spcPct val="180000"/>
              </a:lnSpc>
              <a:buNone/>
            </a:pP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3)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전염성 질병에 걸린 동물은 질병이 다른 동물에게 전염되지 않도록 별도로 구획되어야 하며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출입 시 소독 관리를 철저히 해야 한다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29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fontAlgn="base">
              <a:lnSpc>
                <a:spcPct val="180000"/>
              </a:lnSpc>
              <a:buNone/>
            </a:pP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4)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격리실에 보호 중인 동물에 대해서는 외부에서 상태를 수시로 관찰할 수 있는 구조여야 한다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다만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해당 동물의 생태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보호 여건 등 사정이 있는 경우는 제외한다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29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fontAlgn="base">
              <a:lnSpc>
                <a:spcPct val="180000"/>
              </a:lnSpc>
              <a:buNone/>
            </a:pP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다</a:t>
            </a:r>
            <a:r>
              <a:rPr lang="en-US" altLang="ko-KR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29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사료보관실</a:t>
            </a:r>
            <a:r>
              <a:rPr lang="ko-KR" altLang="en-US" sz="29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은 </a:t>
            </a:r>
            <a:r>
              <a:rPr lang="ko-KR" altLang="en-US" sz="2900" b="1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청결하게 유지하고 해충이나 쥐 등이 침입할 수 없도록 해야 하며</a:t>
            </a:r>
            <a:r>
              <a:rPr lang="en-US" altLang="ko-KR" sz="2900" b="1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2900" b="1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그 밖의 관리물품을 보관하는 경우 서로 분리하여 구별할 수 있어야 한다</a:t>
            </a:r>
            <a:r>
              <a:rPr lang="en-US" altLang="ko-KR" sz="2900" b="1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29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0" marR="0" indent="0" algn="just" fontAlgn="base" latinLnBrk="1">
              <a:lnSpc>
                <a:spcPct val="180000"/>
              </a:lnSpc>
              <a:buNone/>
            </a:pPr>
            <a:r>
              <a:rPr lang="ko-KR" altLang="en-US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라</a:t>
            </a:r>
            <a:r>
              <a:rPr lang="en-US" altLang="ko-KR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진료실이 있는 경우는</a:t>
            </a:r>
            <a:r>
              <a:rPr lang="en-US" altLang="ko-KR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진료실은 </a:t>
            </a:r>
            <a:r>
              <a:rPr lang="ko-KR" altLang="en-US" sz="31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진료대</a:t>
            </a:r>
            <a:r>
              <a:rPr lang="en-US" altLang="ko-KR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소독장비 등 동물의 진료에 필요한 </a:t>
            </a:r>
            <a:r>
              <a:rPr lang="ko-KR" altLang="en-US" sz="31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기구ㆍ장비를</a:t>
            </a:r>
            <a:r>
              <a:rPr lang="ko-KR" altLang="en-US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 갖추어야 하며</a:t>
            </a:r>
            <a:r>
              <a:rPr lang="en-US" altLang="ko-KR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2</a:t>
            </a:r>
            <a:r>
              <a:rPr lang="ko-KR" altLang="en-US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차 감염을 막기 위해 </a:t>
            </a:r>
            <a:r>
              <a:rPr lang="ko-KR" altLang="en-US" sz="31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진료대</a:t>
            </a:r>
            <a:r>
              <a:rPr lang="ko-KR" altLang="en-US" sz="31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 및 진료기구 등을 위생적으로 관리해야 한다</a:t>
            </a:r>
            <a:r>
              <a:rPr lang="en-US" altLang="ko-KR" sz="34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34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B09DE5D-6033-F5A9-BA28-C789B0F62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786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F14152B-416B-B5F0-EBAB-48040BD451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172" y="1509039"/>
            <a:ext cx="10585655" cy="12706980"/>
          </a:xfrm>
        </p:spPr>
        <p:txBody>
          <a:bodyPr>
            <a:normAutofit fontScale="25000" lnSpcReduction="20000"/>
          </a:bodyPr>
          <a:lstStyle/>
          <a:p>
            <a:pPr marL="0" marR="0" indent="0" algn="just" fontAlgn="base" latinLnBrk="1">
              <a:lnSpc>
                <a:spcPct val="180000"/>
              </a:lnSpc>
              <a:buNone/>
            </a:pP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마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보호실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격리실 및 진료실 내에서 개별 동물을 분리하여 수용할 수 있는 장치는 다음의 조건을 갖추어야 한다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0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1)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장치는 동물이 자유롭게 움직일 수 있는 충분한 크기로서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가로 및 세로의 길이가 동물의 몸길이의 각각 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2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배 이상 되는 곳에 수용하도록 한다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다만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개와 고양이의 경우 권장하는 최소 크기는 다음과 같다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0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1219170" lvl="2" indent="0" algn="just" fontAlgn="base">
              <a:lnSpc>
                <a:spcPct val="180000"/>
              </a:lnSpc>
              <a:buNone/>
            </a:pP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가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 </a:t>
            </a:r>
            <a:r>
              <a:rPr lang="ko-KR" altLang="en-US" sz="80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소형견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(5kg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미만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): 50 × 70 × 60(cm)</a:t>
            </a:r>
            <a:endParaRPr lang="ko-KR" altLang="en-US" sz="80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1219170" lvl="2" indent="0" algn="just" fontAlgn="base">
              <a:lnSpc>
                <a:spcPct val="180000"/>
              </a:lnSpc>
              <a:buNone/>
            </a:pP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나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 </a:t>
            </a:r>
            <a:r>
              <a:rPr lang="ko-KR" altLang="en-US" sz="80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중형견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(5kg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이상 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15kg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미만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): 70 × 100 × 80(cm)</a:t>
            </a:r>
            <a:endParaRPr lang="ko-KR" altLang="en-US" sz="80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1219170" lvl="2" indent="0" algn="just" fontAlgn="base">
              <a:lnSpc>
                <a:spcPct val="180000"/>
              </a:lnSpc>
              <a:buNone/>
            </a:pP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다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 </a:t>
            </a:r>
            <a:r>
              <a:rPr lang="ko-KR" altLang="en-US" sz="80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대형견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(15kg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이상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): 100 × 150 × 100(cm)</a:t>
            </a:r>
            <a:endParaRPr lang="ko-KR" altLang="en-US" sz="80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1219170" lvl="2" indent="0" algn="just" fontAlgn="base">
              <a:lnSpc>
                <a:spcPct val="180000"/>
              </a:lnSpc>
              <a:buNone/>
            </a:pP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라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고양이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: 50 × 70 × 60(cm)</a:t>
            </a:r>
            <a:endParaRPr lang="ko-KR" altLang="en-US" sz="80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2)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평평한 바닥을 원칙으로 하되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철망 등으로 된 경우 철망의 간격이 동물의 발이 빠지지 않는 규격이어야 한다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0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3)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장치의 재질은 청소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소독 및 건조가 쉽고 부식성이 없으며 쉽게 부서지거나 동물에게 상해를 입히지 않는 것이어야 하며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장치를 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2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단 이상 쌓은 경우 충격에 의해 무너지지 않도록 설치해야 한다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0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4)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분뇨 등 배설물을 처리할 수 있는 장치를 갖추고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매일 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1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회 이상 청소하여 동물이 위생적으로 관리될 수 있어야 한다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0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5)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동물을 개별적으로 확인할 수 있도록 장치 외부에 표지판이 부착되어야 한다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pPr marL="0" marR="0" indent="0" algn="just" fontAlgn="base" latinLnBrk="1">
              <a:lnSpc>
                <a:spcPct val="180000"/>
              </a:lnSpc>
              <a:buNone/>
            </a:pPr>
            <a:endParaRPr lang="ko-KR" altLang="en-US" sz="80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0" marR="0" indent="0" algn="just" fontAlgn="base" latinLnBrk="1">
              <a:lnSpc>
                <a:spcPct val="180000"/>
              </a:lnSpc>
              <a:buNone/>
            </a:pP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바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동물 운송용 차량이 있는 경우 동물을 안전하게 운송할 수 있도록 개별 수용장치를 설치해야 하며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화물자동차인 경우 직사광선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비바람 등을 피할 수 있는 장치가 설치되어야 한다</a:t>
            </a:r>
            <a:r>
              <a:rPr lang="en-US" altLang="ko-KR" sz="80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0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53BDDB5-1535-7806-DE29-35CCE1E7F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36009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1420924-C5C6-041A-8BD8-610F393AB2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1381"/>
            <a:ext cx="10515600" cy="13550309"/>
          </a:xfrm>
        </p:spPr>
        <p:txBody>
          <a:bodyPr>
            <a:normAutofit fontScale="25000" lnSpcReduction="20000"/>
          </a:bodyPr>
          <a:lstStyle/>
          <a:p>
            <a:pPr marL="0" marR="0" indent="0" algn="ctr" fontAlgn="base" latinLnBrk="0">
              <a:lnSpc>
                <a:spcPct val="180000"/>
              </a:lnSpc>
              <a:buNone/>
            </a:pPr>
            <a:r>
              <a:rPr lang="ko-KR" altLang="en-US" sz="9600" u="sng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신명조" panose="02030600000101010101" pitchFamily="18" charset="-127"/>
                <a:ea typeface="HY신명조" panose="02030600000101010101" pitchFamily="18" charset="-127"/>
              </a:rPr>
              <a:t>민간동물보호시설의 운영 기준</a:t>
            </a:r>
            <a:r>
              <a:rPr lang="en-US" altLang="ko-KR" sz="96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(</a:t>
            </a:r>
            <a:r>
              <a:rPr lang="ko-KR" altLang="en-US" sz="96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제</a:t>
            </a:r>
            <a:r>
              <a:rPr lang="en-US" altLang="ko-KR" sz="96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23</a:t>
            </a:r>
            <a:r>
              <a:rPr lang="ko-KR" altLang="en-US" sz="96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조제</a:t>
            </a:r>
            <a:r>
              <a:rPr lang="en-US" altLang="ko-KR" sz="96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4</a:t>
            </a:r>
            <a:r>
              <a:rPr lang="ko-KR" altLang="en-US" sz="96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항 관련</a:t>
            </a:r>
            <a:r>
              <a:rPr lang="en-US" altLang="ko-KR" sz="96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</a:t>
            </a:r>
          </a:p>
          <a:p>
            <a:pPr marL="0" marR="0" indent="0" algn="ctr" fontAlgn="base" latinLnBrk="0">
              <a:lnSpc>
                <a:spcPct val="180000"/>
              </a:lnSpc>
              <a:buNone/>
            </a:pP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0" marR="0" indent="0" algn="just" fontAlgn="base" latinLnBrk="1">
              <a:lnSpc>
                <a:spcPct val="180000"/>
              </a:lnSpc>
              <a:buNone/>
            </a:pP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1.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일반사항</a:t>
            </a: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가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민간동물보호시설에 </a:t>
            </a:r>
            <a:r>
              <a:rPr lang="ko-KR" altLang="en-US" sz="88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입소되는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 모든 동물은 안전하고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위생적이며 불편함이 없도록 관리해야 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나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동물은 종류별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성별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(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어리거나 </a:t>
            </a:r>
            <a:r>
              <a:rPr lang="ko-KR" altLang="en-US" sz="88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중성화된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 동물은 제외한다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및 크기별로 구분하여 관리하고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질환이 있는 동물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(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상해를 입은 동물을 포함한다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공격성이 있는 동물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나이든 동물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어린 동물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(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어미와 함께 있는 경우는 제외한다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및 새끼를 배거나 새끼에게 젖을 먹이는 동물은 분리하여 보호해야 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동물의 종류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품종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나이 및 체중에 맞는 사료 등 먹이를 적절히 공급하고 항상 깨끗한 물을 공급하며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그 용기는 청결한 상태로 유지해야 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라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소독약과 소독장비를 가지고 정기적으로 소독 및 청소를 실시해야 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마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민간동물보호시설의 운영자는 보호 중인 동물의 분양을 위해 노력해야 하고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자원봉사자 등 외부 자원을 적극적으로 활용하도록 노력해야 하며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외부인 방문 시 방문자 성명</a:t>
            </a:r>
            <a:r>
              <a:rPr lang="en-US" altLang="ko-KR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방문일시</a:t>
            </a:r>
            <a:r>
              <a:rPr lang="en-US" altLang="ko-KR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방문목적</a:t>
            </a:r>
            <a:r>
              <a:rPr lang="en-US" altLang="ko-KR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연락처 등을 기록하여 작성일부터 </a:t>
            </a:r>
            <a:r>
              <a:rPr lang="en-US" altLang="ko-KR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1</a:t>
            </a:r>
            <a:r>
              <a:rPr lang="ko-KR" altLang="en-US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년간 보관해야 한다</a:t>
            </a:r>
            <a:r>
              <a:rPr lang="en-US" altLang="ko-KR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다만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보호 중인 동물의 적절한 관리를 위해 개방시간을 정하는 등의 제한을 둘 수 있다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바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보호 중인 동물은 진료 등 특별한 사정이 없으면 보호시설 내에서 보호함을 원칙으로 하고 보호동물의 복지와 상업적 이용을 방지하기 위해 </a:t>
            </a:r>
            <a:r>
              <a:rPr lang="ko-KR" altLang="en-US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중성화수술을 권장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en-US" altLang="ko-KR" sz="8800" kern="0" dirty="0">
                <a:solidFill>
                  <a:srgbClr val="00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b="1" kern="0" dirty="0">
                <a:solidFill>
                  <a:srgbClr val="00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민간동물보호시설의 운영자는 보호</a:t>
            </a:r>
            <a:r>
              <a:rPr lang="en-US" altLang="ko-KR" sz="8800" b="1" kern="0" dirty="0">
                <a:solidFill>
                  <a:srgbClr val="00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b="1" kern="0" dirty="0">
                <a:solidFill>
                  <a:srgbClr val="00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치료</a:t>
            </a:r>
            <a:r>
              <a:rPr lang="en-US" altLang="ko-KR" sz="8800" b="1" kern="0" dirty="0">
                <a:solidFill>
                  <a:srgbClr val="00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b="1" kern="0" dirty="0">
                <a:solidFill>
                  <a:srgbClr val="00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입양 등의 업무를 수행하기 위하여 보호동물 </a:t>
            </a:r>
            <a:r>
              <a:rPr lang="en-US" altLang="ko-KR" sz="8800" b="1" kern="0" dirty="0">
                <a:solidFill>
                  <a:srgbClr val="00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50</a:t>
            </a:r>
            <a:r>
              <a:rPr lang="ko-KR" altLang="en-US" sz="8800" b="1" kern="0" dirty="0">
                <a:solidFill>
                  <a:srgbClr val="00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마리당 </a:t>
            </a:r>
            <a:r>
              <a:rPr lang="en-US" altLang="ko-KR" sz="8800" b="1" kern="0" dirty="0">
                <a:solidFill>
                  <a:srgbClr val="00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1</a:t>
            </a:r>
            <a:r>
              <a:rPr lang="ko-KR" altLang="en-US" sz="8800" b="1" kern="0" dirty="0">
                <a:solidFill>
                  <a:srgbClr val="00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명 이상의 </a:t>
            </a:r>
            <a:r>
              <a:rPr lang="ko-KR" altLang="en-US" sz="8800" b="1" kern="0" dirty="0" err="1">
                <a:solidFill>
                  <a:srgbClr val="00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보호ㆍ관리</a:t>
            </a:r>
            <a:r>
              <a:rPr lang="ko-KR" altLang="en-US" sz="8800" b="1" kern="0" dirty="0">
                <a:solidFill>
                  <a:srgbClr val="00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 인력을 확보해야 한다</a:t>
            </a:r>
            <a:r>
              <a:rPr lang="en-US" altLang="ko-KR" sz="8800" b="1" kern="0" dirty="0">
                <a:solidFill>
                  <a:srgbClr val="00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800" kern="0" dirty="0">
              <a:solidFill>
                <a:srgbClr val="000000"/>
              </a:solidFill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BA139B8-E658-9B65-DCB2-002EFCCE8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12399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A831805-40B3-41B0-27F2-1C4A99D42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613"/>
            <a:ext cx="10515600" cy="13388077"/>
          </a:xfrm>
        </p:spPr>
        <p:txBody>
          <a:bodyPr>
            <a:normAutofit fontScale="25000" lnSpcReduction="20000"/>
          </a:bodyPr>
          <a:lstStyle/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사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여러 동물을 함께 수용할 때에는 다음의 조건을 갖추어야 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1)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동물의 건강상태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나이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성별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동물종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기질 등을 고려하여 분리 또는 합사해야 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2)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함께 수용하더라도 동물이 개별적으로 쉴 수 있는 공간을 갖추어야 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3)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물과 사료 경쟁이 생기지 않도록 그릇의 형태 및 개수를 적절히 배치해야 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pPr marL="609585" lvl="1" indent="0" algn="just" fontAlgn="base">
              <a:lnSpc>
                <a:spcPct val="180000"/>
              </a:lnSpc>
              <a:buNone/>
            </a:pP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0" marR="0" indent="0" algn="just" fontAlgn="base" latinLnBrk="1">
              <a:lnSpc>
                <a:spcPct val="180000"/>
              </a:lnSpc>
              <a:buNone/>
            </a:pP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2.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개별사항</a:t>
            </a: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가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동물을 인수 또는 기증받은 경우 등록대상동물은 동물등록번호를 확인하고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개체별로 별지 </a:t>
            </a:r>
            <a:r>
              <a:rPr lang="ko-KR" altLang="en-US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제</a:t>
            </a:r>
            <a:r>
              <a:rPr lang="en-US" altLang="ko-KR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13</a:t>
            </a:r>
            <a:r>
              <a:rPr lang="ko-KR" altLang="en-US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호서식의 보호동물 개체관리카드를 작성하고</a:t>
            </a:r>
            <a:r>
              <a:rPr lang="en-US" altLang="ko-KR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처리결과 및 그 관련 서류를 </a:t>
            </a:r>
            <a:r>
              <a:rPr lang="en-US" altLang="ko-KR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3</a:t>
            </a:r>
            <a:r>
              <a:rPr lang="ko-KR" altLang="en-US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년간 보관</a:t>
            </a:r>
            <a:r>
              <a:rPr lang="en-US" altLang="ko-KR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(</a:t>
            </a:r>
            <a:r>
              <a:rPr lang="ko-KR" altLang="en-US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전자적 방법으로 갈음할 수 있다</a:t>
            </a:r>
            <a:r>
              <a:rPr lang="en-US" altLang="ko-KR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</a:t>
            </a:r>
            <a:r>
              <a:rPr lang="ko-KR" altLang="en-US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해야 한다</a:t>
            </a:r>
            <a:r>
              <a:rPr lang="en-US" altLang="ko-KR" sz="8800" b="1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만일 등록대상동물이 </a:t>
            </a:r>
            <a:r>
              <a:rPr lang="ko-KR" altLang="en-US" sz="8800" b="1" u="sng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동물등록이 되어 있지 않은 경우에는 동물등록을 해야 한다</a:t>
            </a:r>
            <a:r>
              <a:rPr lang="en-US" altLang="ko-KR" sz="8800" b="1" u="sng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800" b="1" u="sng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나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보호동물의 분양 시 번식 등의 상업적인 목적으로 이용되는 것을 방지하기 위해 중성화수술에 동의하는 자에게 우선 분양하고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미성년자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(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친권자 및 후견인의 동의가 있는 경우는 제외한다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)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에게 분양하지 않아야 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또한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보호동물이 다시 유기되지 않도록 교육을 실시해야 하며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해당 보호동물이 등록대상동물인 경우 동물등록이 되어 있지 않은 경우에는 동물등록을 하도록 안내해야 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609585" lvl="1" indent="0" algn="just" fontAlgn="base">
              <a:lnSpc>
                <a:spcPct val="180000"/>
              </a:lnSpc>
              <a:buNone/>
            </a:pP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민간동물보호시설 내에서 발생한 사체는 별도의 냉동장치에 보관 후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「</a:t>
            </a:r>
            <a:r>
              <a:rPr lang="ko-KR" altLang="en-US" sz="88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폐기물관리법」에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 따르거나 법 제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69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조제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1</a:t>
            </a:r>
            <a:r>
              <a:rPr lang="ko-KR" altLang="en-US" sz="88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항제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4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호에 따른 </a:t>
            </a:r>
            <a:r>
              <a:rPr lang="ko-KR" altLang="en-US" sz="88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동물장묘업의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 허가를 받은 자가 </a:t>
            </a:r>
            <a:r>
              <a:rPr lang="ko-KR" altLang="en-US" sz="88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설치ㆍ운영하는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88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동물장묘시설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 및 법 제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71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조제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1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항에 따른 </a:t>
            </a:r>
            <a:r>
              <a:rPr lang="ko-KR" altLang="en-US" sz="8800" kern="0" spc="0" dirty="0" err="1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공설동물장묘시설을</a:t>
            </a:r>
            <a:r>
              <a:rPr lang="ko-KR" altLang="en-US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 통해 처리한다</a:t>
            </a:r>
            <a:r>
              <a:rPr lang="en-US" altLang="ko-KR" sz="8800" kern="0" spc="0" dirty="0">
                <a:solidFill>
                  <a:srgbClr val="000000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88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F2F738A-F466-ACF6-0B80-FD940AB58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08901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351</TotalTime>
  <Words>1438</Words>
  <Application>Microsoft Office PowerPoint</Application>
  <PresentationFormat>사용자 지정</PresentationFormat>
  <Paragraphs>134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5" baseType="lpstr">
      <vt:lpstr>HY신명조</vt:lpstr>
      <vt:lpstr>굴림</vt:lpstr>
      <vt:lpstr>마루 부리 굵은</vt:lpstr>
      <vt:lpstr>맑은 고딕</vt:lpstr>
      <vt:lpstr>한양신명조</vt:lpstr>
      <vt:lpstr>Arial</vt:lpstr>
      <vt:lpstr>Calibri</vt:lpstr>
      <vt:lpstr>Calibri Light</vt:lpstr>
      <vt:lpstr>Office 테마</vt:lpstr>
      <vt:lpstr>2025년 정기 총회</vt:lpstr>
      <vt:lpstr>목 차</vt:lpstr>
      <vt:lpstr>PowerPoint 프레젠테이션</vt:lpstr>
      <vt:lpstr>PowerPoint 프레젠테이션</vt:lpstr>
      <vt:lpstr>2024년 지출 세부내역</vt:lpstr>
      <vt:lpstr>2025년 예산안</vt:lpstr>
      <vt:lpstr>2025년 예산 세부내역</vt:lpstr>
      <vt:lpstr>2024년 쉼터 입퇴소 내용</vt:lpstr>
      <vt:lpstr>2024년 수술 및 치료</vt:lpstr>
      <vt:lpstr>2024년 활동 내역</vt:lpstr>
      <vt:lpstr>민간동물보호시설 신고제 대상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2023년 정기 총회</dc:title>
  <dc:creator>수정 신</dc:creator>
  <cp:lastModifiedBy>수정 신</cp:lastModifiedBy>
  <cp:revision>10</cp:revision>
  <dcterms:created xsi:type="dcterms:W3CDTF">2023-03-10T07:44:16Z</dcterms:created>
  <dcterms:modified xsi:type="dcterms:W3CDTF">2025-02-21T11:26:07Z</dcterms:modified>
</cp:coreProperties>
</file>